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7601" r:id="rId2"/>
    <p:sldId id="7629" r:id="rId3"/>
    <p:sldId id="7630" r:id="rId4"/>
    <p:sldId id="7620" r:id="rId5"/>
    <p:sldId id="7619" r:id="rId6"/>
    <p:sldId id="7626" r:id="rId7"/>
    <p:sldId id="7627" r:id="rId8"/>
    <p:sldId id="7621" r:id="rId9"/>
    <p:sldId id="7622" r:id="rId10"/>
    <p:sldId id="7625" r:id="rId11"/>
    <p:sldId id="7637" r:id="rId12"/>
    <p:sldId id="7638" r:id="rId13"/>
    <p:sldId id="7623" r:id="rId14"/>
    <p:sldId id="7624" r:id="rId15"/>
    <p:sldId id="7635" r:id="rId16"/>
    <p:sldId id="7634" r:id="rId17"/>
    <p:sldId id="7631" r:id="rId18"/>
    <p:sldId id="7632" r:id="rId19"/>
    <p:sldId id="7633" r:id="rId20"/>
    <p:sldId id="7602" r:id="rId21"/>
    <p:sldId id="7613" r:id="rId22"/>
    <p:sldId id="7614" r:id="rId23"/>
    <p:sldId id="7615" r:id="rId24"/>
    <p:sldId id="7616" r:id="rId25"/>
    <p:sldId id="7617" r:id="rId26"/>
    <p:sldId id="7618" r:id="rId27"/>
    <p:sldId id="7603" r:id="rId28"/>
    <p:sldId id="7604" r:id="rId29"/>
    <p:sldId id="7605" r:id="rId30"/>
    <p:sldId id="287" r:id="rId31"/>
    <p:sldId id="7606" r:id="rId32"/>
    <p:sldId id="7607" r:id="rId33"/>
    <p:sldId id="7608" r:id="rId34"/>
    <p:sldId id="7611" r:id="rId35"/>
    <p:sldId id="7609" r:id="rId36"/>
    <p:sldId id="7610" r:id="rId37"/>
    <p:sldId id="761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66"/>
    <a:srgbClr val="FF99CC"/>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2" d="100"/>
          <a:sy n="92" d="100"/>
        </p:scale>
        <p:origin x="20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前半</a:t>
          </a:r>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中盤</a:t>
          </a:r>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latin typeface="ＭＳ Ｐゴシック" panose="020B0600070205080204" pitchFamily="50" charset="-128"/>
              <a:ea typeface="ＭＳ Ｐゴシック" panose="020B0600070205080204" pitchFamily="50" charset="-128"/>
            </a:rPr>
            <a:t>後半</a:t>
          </a:r>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前半</a:t>
          </a:r>
        </a:p>
      </dsp:txBody>
      <dsp:txXfrm>
        <a:off x="391533" y="469228"/>
        <a:ext cx="2095144" cy="762311"/>
      </dsp:txXfrm>
    </dsp:sp>
    <dsp:sp modelId="{76E1CDB5-3ADA-46E2-AE2B-8E088347C38E}">
      <dsp:nvSpPr>
        <dsp:cNvPr id="0" name=""/>
        <dsp:cNvSpPr/>
      </dsp:nvSpPr>
      <dsp:spPr>
        <a:xfrm>
          <a:off x="2582087"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中盤</a:t>
          </a:r>
        </a:p>
      </dsp:txBody>
      <dsp:txXfrm>
        <a:off x="2963243" y="469228"/>
        <a:ext cx="2095144" cy="762311"/>
      </dsp:txXfrm>
    </dsp:sp>
    <dsp:sp modelId="{2CA3F27B-E0ED-48B4-8978-7965C23EE87E}">
      <dsp:nvSpPr>
        <dsp:cNvPr id="0" name=""/>
        <dsp:cNvSpPr/>
      </dsp:nvSpPr>
      <dsp:spPr>
        <a:xfrm>
          <a:off x="5148109" y="469228"/>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kumimoji="1" lang="ja-JP" altLang="en-US" sz="4300" kern="1200" dirty="0">
              <a:latin typeface="ＭＳ Ｐゴシック" panose="020B0600070205080204" pitchFamily="50" charset="-128"/>
              <a:ea typeface="ＭＳ Ｐゴシック" panose="020B0600070205080204" pitchFamily="50" charset="-128"/>
            </a:rPr>
            <a:t>後半</a:t>
          </a:r>
        </a:p>
      </dsp:txBody>
      <dsp:txXfrm>
        <a:off x="5529265" y="469228"/>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2025/4/7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2025/4/7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4869175" y="249274"/>
            <a:ext cx="3950212"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431173"/>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643489"/>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959723"/>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3158776"/>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772962"/>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319174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887486"/>
            <a:ext cx="1467895" cy="36268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954304"/>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373088"/>
            <a:ext cx="473466" cy="82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455640"/>
            <a:ext cx="473466" cy="613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546161"/>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719742"/>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54701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3170342"/>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cxnSpLocks/>
            <a:stCxn id="28" idx="3"/>
            <a:endCxn id="45" idx="3"/>
          </p:cNvCxnSpPr>
          <p:nvPr/>
        </p:nvCxnSpPr>
        <p:spPr>
          <a:xfrm>
            <a:off x="8424809" y="2954304"/>
            <a:ext cx="168786"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424809" y="3373088"/>
            <a:ext cx="160878" cy="2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424809" y="3574010"/>
            <a:ext cx="160878" cy="494818"/>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2144308"/>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2129149"/>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3144389"/>
            <a:ext cx="108121" cy="787946"/>
          </a:xfrm>
          <a:prstGeom prst="bentConnector3">
            <a:avLst>
              <a:gd name="adj1" fmla="val -87898"/>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513835"/>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504102"/>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372481"/>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867088"/>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967730"/>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932893"/>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702673"/>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635200"/>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288519"/>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352223"/>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5135586"/>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545282"/>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5030029"/>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968244"/>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4225848"/>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691591"/>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734059"/>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30501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429728"/>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783826"/>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6660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094580" y="1008701"/>
            <a:ext cx="1452064" cy="369332"/>
          </a:xfrm>
          <a:prstGeom prst="rect">
            <a:avLst/>
          </a:prstGeom>
          <a:noFill/>
        </p:spPr>
        <p:txBody>
          <a:bodyPr wrap="none" rtlCol="0">
            <a:spAutoFit/>
          </a:bodyPr>
          <a:lstStyle/>
          <a:p>
            <a:r>
              <a:rPr kumimoji="1" lang="en-US" altLang="ja-JP" dirty="0" err="1">
                <a:solidFill>
                  <a:schemeClr val="accent3"/>
                </a:solidFill>
              </a:rPr>
              <a:t>Robot.config</a:t>
            </a:r>
            <a:endParaRPr kumimoji="1" lang="ja-JP" altLang="en-US" dirty="0">
              <a:solidFill>
                <a:schemeClr val="accent3"/>
              </a:solidFill>
            </a:endParaRPr>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8615"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629504" y="1008701"/>
            <a:ext cx="2055884" cy="369332"/>
          </a:xfrm>
          <a:prstGeom prst="rect">
            <a:avLst/>
          </a:prstGeom>
          <a:noFill/>
        </p:spPr>
        <p:txBody>
          <a:bodyPr wrap="square" rtlCol="0">
            <a:spAutoFit/>
          </a:bodyPr>
          <a:lstStyle/>
          <a:p>
            <a:r>
              <a:rPr kumimoji="1" lang="en-US" altLang="ja-JP" dirty="0">
                <a:solidFill>
                  <a:srgbClr val="FF9900"/>
                </a:solidFill>
              </a:rPr>
              <a:t>Task-</a:t>
            </a:r>
            <a:r>
              <a:rPr kumimoji="1" lang="en-US" altLang="ja-JP" dirty="0" err="1">
                <a:solidFill>
                  <a:srgbClr val="FF9900"/>
                </a:solidFill>
              </a:rPr>
              <a:t>priority.config</a:t>
            </a:r>
            <a:endParaRPr kumimoji="1" lang="en-US" altLang="ja-JP" dirty="0">
              <a:solidFill>
                <a:srgbClr val="FF9900"/>
              </a:solidFill>
            </a:endParaRPr>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009105"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吹き出し: 角を丸めた四角形 21">
            <a:extLst>
              <a:ext uri="{FF2B5EF4-FFF2-40B4-BE49-F238E27FC236}">
                <a16:creationId xmlns:a16="http://schemas.microsoft.com/office/drawing/2014/main" id="{EAAC07CB-FE3D-4FF8-8EF1-531269681F9C}"/>
              </a:ext>
            </a:extLst>
          </p:cNvPr>
          <p:cNvSpPr/>
          <p:nvPr/>
        </p:nvSpPr>
        <p:spPr>
          <a:xfrm>
            <a:off x="7492135" y="3636118"/>
            <a:ext cx="851765" cy="443345"/>
          </a:xfrm>
          <a:prstGeom prst="wedgeRoundRectCallout">
            <a:avLst>
              <a:gd name="adj1" fmla="val -30897"/>
              <a:gd name="adj2" fmla="val 710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kumimoji="1" lang="ja-JP" altLang="en-US" sz="4400" dirty="0">
                <a:solidFill>
                  <a:schemeClr val="tx1"/>
                </a:solidFill>
                <a:latin typeface="ＭＳ Ｐゴシック" panose="020B0600070205080204" pitchFamily="50" charset="-128"/>
                <a:ea typeface="ＭＳ Ｐゴシック" panose="020B0600070205080204" pitchFamily="50" charset="-128"/>
              </a:rPr>
              <a:t>モジュラーロボット配分</a:t>
            </a:r>
            <a:r>
              <a:rPr lang="ja-JP" altLang="en-US" dirty="0">
                <a:latin typeface="ＭＳ Ｐゴシック" panose="020B0600070205080204" pitchFamily="50" charset="-128"/>
                <a:ea typeface="ＭＳ Ｐゴシック" panose="020B0600070205080204" pitchFamily="50" charset="-128"/>
              </a:rPr>
              <a:t>最適化</a:t>
            </a:r>
          </a:p>
        </p:txBody>
      </p:sp>
      <p:sp>
        <p:nvSpPr>
          <p:cNvPr id="2" name="四角形: 角を丸くする 1">
            <a:extLst>
              <a:ext uri="{FF2B5EF4-FFF2-40B4-BE49-F238E27FC236}">
                <a16:creationId xmlns:a16="http://schemas.microsoft.com/office/drawing/2014/main" id="{125440AA-800F-46B6-968D-1ECB6C09B4A6}"/>
              </a:ext>
            </a:extLst>
          </p:cNvPr>
          <p:cNvSpPr/>
          <p:nvPr/>
        </p:nvSpPr>
        <p:spPr>
          <a:xfrm>
            <a:off x="800100" y="1433839"/>
            <a:ext cx="2919845" cy="50954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2438DEF0-2050-4DF6-9668-B6F4A73D3DD0}"/>
              </a:ext>
            </a:extLst>
          </p:cNvPr>
          <p:cNvSpPr/>
          <p:nvPr/>
        </p:nvSpPr>
        <p:spPr>
          <a:xfrm>
            <a:off x="1111827" y="1788966"/>
            <a:ext cx="2296390" cy="17041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79CCA813-87E2-49CA-A79A-5FA095C417F3}"/>
              </a:ext>
            </a:extLst>
          </p:cNvPr>
          <p:cNvSpPr/>
          <p:nvPr/>
        </p:nvSpPr>
        <p:spPr>
          <a:xfrm>
            <a:off x="1111827" y="4166753"/>
            <a:ext cx="2296390" cy="17041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上下 3">
            <a:extLst>
              <a:ext uri="{FF2B5EF4-FFF2-40B4-BE49-F238E27FC236}">
                <a16:creationId xmlns:a16="http://schemas.microsoft.com/office/drawing/2014/main" id="{517525E9-1CF6-4965-ABAD-F6E86E6B99CF}"/>
              </a:ext>
            </a:extLst>
          </p:cNvPr>
          <p:cNvSpPr/>
          <p:nvPr/>
        </p:nvSpPr>
        <p:spPr>
          <a:xfrm>
            <a:off x="1761836" y="3588327"/>
            <a:ext cx="437572" cy="483176"/>
          </a:xfrm>
          <a:prstGeom prst="upDownArrow">
            <a:avLst>
              <a:gd name="adj1" fmla="val 50499"/>
              <a:gd name="adj2" fmla="val 40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79DEC54-612C-4678-A1F1-0034ED1F49CE}"/>
              </a:ext>
            </a:extLst>
          </p:cNvPr>
          <p:cNvSpPr txBox="1"/>
          <p:nvPr/>
        </p:nvSpPr>
        <p:spPr>
          <a:xfrm>
            <a:off x="2199409" y="3657068"/>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比較・進化</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59" name="テキスト ボックス 58">
            <a:extLst>
              <a:ext uri="{FF2B5EF4-FFF2-40B4-BE49-F238E27FC236}">
                <a16:creationId xmlns:a16="http://schemas.microsoft.com/office/drawing/2014/main" id="{A69FCCFE-57A0-4538-A9FD-4226FB97348A}"/>
              </a:ext>
            </a:extLst>
          </p:cNvPr>
          <p:cNvSpPr txBox="1"/>
          <p:nvPr/>
        </p:nvSpPr>
        <p:spPr>
          <a:xfrm>
            <a:off x="1713055" y="5990361"/>
            <a:ext cx="1089892" cy="502125"/>
          </a:xfrm>
          <a:prstGeom prst="rect">
            <a:avLst/>
          </a:prstGeom>
          <a:noFill/>
        </p:spPr>
        <p:txBody>
          <a:bodyPr wrap="square">
            <a:spAutoFit/>
          </a:bodyPr>
          <a:lstStyle/>
          <a:p>
            <a:pPr algn="ctr">
              <a:lnSpc>
                <a:spcPts val="1000"/>
              </a:lnSpc>
            </a:pPr>
            <a:r>
              <a:rPr kumimoji="1" lang="ja-JP" altLang="en-US" sz="1600" b="1" dirty="0">
                <a:latin typeface="+mn-ea"/>
              </a:rPr>
              <a:t>・</a:t>
            </a:r>
            <a:endParaRPr kumimoji="1" lang="en-US" altLang="ja-JP" sz="1600" b="1" dirty="0">
              <a:latin typeface="+mn-ea"/>
            </a:endParaRPr>
          </a:p>
          <a:p>
            <a:pPr algn="ctr">
              <a:lnSpc>
                <a:spcPts val="1000"/>
              </a:lnSpc>
            </a:pPr>
            <a:r>
              <a:rPr kumimoji="1" lang="ja-JP" altLang="en-US" sz="1600" b="1" dirty="0">
                <a:latin typeface="+mn-ea"/>
              </a:rPr>
              <a:t>・</a:t>
            </a:r>
            <a:endParaRPr kumimoji="1" lang="en-US" altLang="ja-JP" sz="1600" b="1" dirty="0">
              <a:latin typeface="+mn-ea"/>
            </a:endParaRPr>
          </a:p>
          <a:p>
            <a:pPr algn="ctr">
              <a:lnSpc>
                <a:spcPts val="1000"/>
              </a:lnSpc>
            </a:pPr>
            <a:r>
              <a:rPr kumimoji="1" lang="ja-JP" altLang="en-US" sz="1600" b="1" dirty="0">
                <a:latin typeface="+mn-ea"/>
              </a:rPr>
              <a:t>・</a:t>
            </a:r>
            <a:endParaRPr kumimoji="1" lang="en-US" altLang="ja-JP" sz="1600" b="1" dirty="0">
              <a:latin typeface="+mn-ea"/>
            </a:endParaRPr>
          </a:p>
        </p:txBody>
      </p:sp>
      <p:sp>
        <p:nvSpPr>
          <p:cNvPr id="7" name="四角形: 角を丸くする 6">
            <a:extLst>
              <a:ext uri="{FF2B5EF4-FFF2-40B4-BE49-F238E27FC236}">
                <a16:creationId xmlns:a16="http://schemas.microsoft.com/office/drawing/2014/main" id="{63283362-CF5C-4213-882E-8E6AA0732AB0}"/>
              </a:ext>
            </a:extLst>
          </p:cNvPr>
          <p:cNvSpPr/>
          <p:nvPr/>
        </p:nvSpPr>
        <p:spPr>
          <a:xfrm>
            <a:off x="1469447" y="1905000"/>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四角形: 角を丸くする 59">
            <a:extLst>
              <a:ext uri="{FF2B5EF4-FFF2-40B4-BE49-F238E27FC236}">
                <a16:creationId xmlns:a16="http://schemas.microsoft.com/office/drawing/2014/main" id="{9C6DC21D-68EF-43E3-8FBA-A9A89973F02D}"/>
              </a:ext>
            </a:extLst>
          </p:cNvPr>
          <p:cNvSpPr/>
          <p:nvPr/>
        </p:nvSpPr>
        <p:spPr>
          <a:xfrm>
            <a:off x="1469447" y="2343203"/>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四角形: 角を丸くする 61">
            <a:extLst>
              <a:ext uri="{FF2B5EF4-FFF2-40B4-BE49-F238E27FC236}">
                <a16:creationId xmlns:a16="http://schemas.microsoft.com/office/drawing/2014/main" id="{604E3580-3571-49AD-8300-4BEECE8B17FE}"/>
              </a:ext>
            </a:extLst>
          </p:cNvPr>
          <p:cNvSpPr/>
          <p:nvPr/>
        </p:nvSpPr>
        <p:spPr>
          <a:xfrm>
            <a:off x="1469447" y="2756189"/>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D37C8C5C-9538-431F-B080-1BE19708EEB6}"/>
              </a:ext>
            </a:extLst>
          </p:cNvPr>
          <p:cNvSpPr txBox="1"/>
          <p:nvPr/>
        </p:nvSpPr>
        <p:spPr>
          <a:xfrm>
            <a:off x="736022" y="3857199"/>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構成Ｂ</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946C20CA-2DE9-4998-A76B-98E9504F8F8C}"/>
              </a:ext>
            </a:extLst>
          </p:cNvPr>
          <p:cNvSpPr txBox="1"/>
          <p:nvPr/>
        </p:nvSpPr>
        <p:spPr>
          <a:xfrm>
            <a:off x="736022" y="1477812"/>
            <a:ext cx="1089892"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構成Ａ</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73" name="テキスト ボックス 72">
            <a:extLst>
              <a:ext uri="{FF2B5EF4-FFF2-40B4-BE49-F238E27FC236}">
                <a16:creationId xmlns:a16="http://schemas.microsoft.com/office/drawing/2014/main" id="{3687E3FC-A4FC-4D19-A17A-9E8C22E5C4BC}"/>
              </a:ext>
            </a:extLst>
          </p:cNvPr>
          <p:cNvSpPr txBox="1"/>
          <p:nvPr/>
        </p:nvSpPr>
        <p:spPr>
          <a:xfrm rot="5400000">
            <a:off x="2012689" y="3134125"/>
            <a:ext cx="504000" cy="300082"/>
          </a:xfrm>
          <a:prstGeom prst="rect">
            <a:avLst/>
          </a:prstGeom>
          <a:noFill/>
        </p:spPr>
        <p:txBody>
          <a:bodyPr wrap="square">
            <a:spAutoFit/>
          </a:bodyPr>
          <a:lstStyle/>
          <a:p>
            <a:pPr algn="ctr"/>
            <a:r>
              <a:rPr kumimoji="1" lang="ja-JP" altLang="en-US" sz="1350" b="1" dirty="0">
                <a:latin typeface="ＭＳ Ｐゴシック" panose="020B0600070205080204" pitchFamily="50" charset="-128"/>
                <a:ea typeface="ＭＳ Ｐゴシック" panose="020B0600070205080204" pitchFamily="50" charset="-128"/>
              </a:rPr>
              <a:t>・・・</a:t>
            </a:r>
            <a:endParaRPr kumimoji="1" lang="en-US" altLang="ja-JP" sz="1350" b="1" dirty="0">
              <a:latin typeface="ＭＳ Ｐゴシック" panose="020B0600070205080204" pitchFamily="50" charset="-128"/>
              <a:ea typeface="ＭＳ Ｐゴシック" panose="020B0600070205080204" pitchFamily="50" charset="-128"/>
            </a:endParaRPr>
          </a:p>
        </p:txBody>
      </p:sp>
      <p:sp>
        <p:nvSpPr>
          <p:cNvPr id="79" name="テキスト ボックス 78">
            <a:extLst>
              <a:ext uri="{FF2B5EF4-FFF2-40B4-BE49-F238E27FC236}">
                <a16:creationId xmlns:a16="http://schemas.microsoft.com/office/drawing/2014/main" id="{0D36FAB9-6C61-4601-A81E-D7349E114DF2}"/>
              </a:ext>
            </a:extLst>
          </p:cNvPr>
          <p:cNvSpPr txBox="1"/>
          <p:nvPr/>
        </p:nvSpPr>
        <p:spPr>
          <a:xfrm>
            <a:off x="1719115" y="1922016"/>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0" name="テキスト ボックス 79">
            <a:extLst>
              <a:ext uri="{FF2B5EF4-FFF2-40B4-BE49-F238E27FC236}">
                <a16:creationId xmlns:a16="http://schemas.microsoft.com/office/drawing/2014/main" id="{E82B1EEA-3107-4B71-89DA-E496CD7FEE35}"/>
              </a:ext>
            </a:extLst>
          </p:cNvPr>
          <p:cNvSpPr txBox="1"/>
          <p:nvPr/>
        </p:nvSpPr>
        <p:spPr>
          <a:xfrm>
            <a:off x="1719743" y="2366628"/>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1" name="テキスト ボックス 80">
            <a:extLst>
              <a:ext uri="{FF2B5EF4-FFF2-40B4-BE49-F238E27FC236}">
                <a16:creationId xmlns:a16="http://schemas.microsoft.com/office/drawing/2014/main" id="{F21522FD-051D-434E-A1A4-65474F6BAE8D}"/>
              </a:ext>
            </a:extLst>
          </p:cNvPr>
          <p:cNvSpPr txBox="1"/>
          <p:nvPr/>
        </p:nvSpPr>
        <p:spPr>
          <a:xfrm>
            <a:off x="1713055" y="276464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89" name="四角形: 角を丸くする 88">
            <a:extLst>
              <a:ext uri="{FF2B5EF4-FFF2-40B4-BE49-F238E27FC236}">
                <a16:creationId xmlns:a16="http://schemas.microsoft.com/office/drawing/2014/main" id="{C6C640AE-1579-4BB7-9D50-DA76814142B9}"/>
              </a:ext>
            </a:extLst>
          </p:cNvPr>
          <p:cNvSpPr/>
          <p:nvPr/>
        </p:nvSpPr>
        <p:spPr>
          <a:xfrm>
            <a:off x="1466610" y="4290176"/>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四角形: 角を丸くする 89">
            <a:extLst>
              <a:ext uri="{FF2B5EF4-FFF2-40B4-BE49-F238E27FC236}">
                <a16:creationId xmlns:a16="http://schemas.microsoft.com/office/drawing/2014/main" id="{891DF44E-1C8B-4A08-9734-CC8D7024AE0E}"/>
              </a:ext>
            </a:extLst>
          </p:cNvPr>
          <p:cNvSpPr/>
          <p:nvPr/>
        </p:nvSpPr>
        <p:spPr>
          <a:xfrm>
            <a:off x="1466610" y="4728379"/>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四角形: 角を丸くする 90">
            <a:extLst>
              <a:ext uri="{FF2B5EF4-FFF2-40B4-BE49-F238E27FC236}">
                <a16:creationId xmlns:a16="http://schemas.microsoft.com/office/drawing/2014/main" id="{E7C6BE8B-BDF3-4204-92BF-3D31AE5ABA8E}"/>
              </a:ext>
            </a:extLst>
          </p:cNvPr>
          <p:cNvSpPr/>
          <p:nvPr/>
        </p:nvSpPr>
        <p:spPr>
          <a:xfrm>
            <a:off x="1466610" y="5141365"/>
            <a:ext cx="1581150" cy="3238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593FC734-2C4D-41CF-BDF6-87BB7B0A502C}"/>
              </a:ext>
            </a:extLst>
          </p:cNvPr>
          <p:cNvSpPr txBox="1"/>
          <p:nvPr/>
        </p:nvSpPr>
        <p:spPr>
          <a:xfrm rot="5400000">
            <a:off x="2009852" y="5519301"/>
            <a:ext cx="504000" cy="300082"/>
          </a:xfrm>
          <a:prstGeom prst="rect">
            <a:avLst/>
          </a:prstGeom>
          <a:noFill/>
        </p:spPr>
        <p:txBody>
          <a:bodyPr wrap="square">
            <a:spAutoFit/>
          </a:bodyPr>
          <a:lstStyle/>
          <a:p>
            <a:pPr algn="ctr"/>
            <a:r>
              <a:rPr kumimoji="1" lang="ja-JP" altLang="en-US" sz="1350" b="1" dirty="0">
                <a:latin typeface="ＭＳ Ｐゴシック" panose="020B0600070205080204" pitchFamily="50" charset="-128"/>
                <a:ea typeface="ＭＳ Ｐゴシック" panose="020B0600070205080204" pitchFamily="50" charset="-128"/>
              </a:rPr>
              <a:t>・・・</a:t>
            </a:r>
            <a:endParaRPr kumimoji="1" lang="en-US" altLang="ja-JP" sz="1350" b="1" dirty="0">
              <a:latin typeface="ＭＳ Ｐゴシック" panose="020B0600070205080204" pitchFamily="50" charset="-128"/>
              <a:ea typeface="ＭＳ Ｐゴシック" panose="020B0600070205080204" pitchFamily="50" charset="-128"/>
            </a:endParaRPr>
          </a:p>
        </p:txBody>
      </p:sp>
      <p:sp>
        <p:nvSpPr>
          <p:cNvPr id="93" name="テキスト ボックス 92">
            <a:extLst>
              <a:ext uri="{FF2B5EF4-FFF2-40B4-BE49-F238E27FC236}">
                <a16:creationId xmlns:a16="http://schemas.microsoft.com/office/drawing/2014/main" id="{7366C94B-5474-43D4-BA36-E24B95CC50B4}"/>
              </a:ext>
            </a:extLst>
          </p:cNvPr>
          <p:cNvSpPr txBox="1"/>
          <p:nvPr/>
        </p:nvSpPr>
        <p:spPr>
          <a:xfrm>
            <a:off x="1716278" y="4307192"/>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4" name="テキスト ボックス 93">
            <a:extLst>
              <a:ext uri="{FF2B5EF4-FFF2-40B4-BE49-F238E27FC236}">
                <a16:creationId xmlns:a16="http://schemas.microsoft.com/office/drawing/2014/main" id="{A848DBD4-63E4-46A5-ACB3-ACF75A671E9D}"/>
              </a:ext>
            </a:extLst>
          </p:cNvPr>
          <p:cNvSpPr txBox="1"/>
          <p:nvPr/>
        </p:nvSpPr>
        <p:spPr>
          <a:xfrm>
            <a:off x="1716906" y="4751804"/>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5" name="テキスト ボックス 94">
            <a:extLst>
              <a:ext uri="{FF2B5EF4-FFF2-40B4-BE49-F238E27FC236}">
                <a16:creationId xmlns:a16="http://schemas.microsoft.com/office/drawing/2014/main" id="{80C27EA5-3849-4BD6-8B64-4285FAC4F7C6}"/>
              </a:ext>
            </a:extLst>
          </p:cNvPr>
          <p:cNvSpPr txBox="1"/>
          <p:nvPr/>
        </p:nvSpPr>
        <p:spPr>
          <a:xfrm>
            <a:off x="1710218" y="5149819"/>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ロボット３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96" name="四角形: 角を丸くする 95">
            <a:extLst>
              <a:ext uri="{FF2B5EF4-FFF2-40B4-BE49-F238E27FC236}">
                <a16:creationId xmlns:a16="http://schemas.microsoft.com/office/drawing/2014/main" id="{28AAC6FF-9C8A-4A87-9F1D-2D47F090512B}"/>
              </a:ext>
            </a:extLst>
          </p:cNvPr>
          <p:cNvSpPr/>
          <p:nvPr/>
        </p:nvSpPr>
        <p:spPr>
          <a:xfrm>
            <a:off x="4765097" y="1597587"/>
            <a:ext cx="2909456" cy="148245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D01E0DCE-6E50-47E3-A832-EFBD12B0671E}"/>
              </a:ext>
            </a:extLst>
          </p:cNvPr>
          <p:cNvSpPr txBox="1"/>
          <p:nvPr/>
        </p:nvSpPr>
        <p:spPr>
          <a:xfrm>
            <a:off x="4765097" y="1650466"/>
            <a:ext cx="1089892" cy="338554"/>
          </a:xfrm>
          <a:prstGeom prst="rect">
            <a:avLst/>
          </a:prstGeom>
          <a:noFill/>
        </p:spPr>
        <p:txBody>
          <a:bodyPr wrap="square">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ロボット１</a:t>
            </a:r>
            <a:endParaRPr kumimoji="1" lang="en-US" altLang="ja-JP" sz="1600" dirty="0">
              <a:latin typeface="ＭＳ Ｐゴシック" panose="020B0600070205080204" pitchFamily="50" charset="-128"/>
              <a:ea typeface="ＭＳ Ｐゴシック" panose="020B0600070205080204" pitchFamily="50" charset="-128"/>
            </a:endParaRPr>
          </a:p>
        </p:txBody>
      </p:sp>
      <p:cxnSp>
        <p:nvCxnSpPr>
          <p:cNvPr id="10" name="コネクタ: 曲線 9">
            <a:extLst>
              <a:ext uri="{FF2B5EF4-FFF2-40B4-BE49-F238E27FC236}">
                <a16:creationId xmlns:a16="http://schemas.microsoft.com/office/drawing/2014/main" id="{37A4B804-3083-4A04-A577-3507814E0475}"/>
              </a:ext>
            </a:extLst>
          </p:cNvPr>
          <p:cNvCxnSpPr>
            <a:stCxn id="7" idx="3"/>
            <a:endCxn id="96" idx="0"/>
          </p:cNvCxnSpPr>
          <p:nvPr/>
        </p:nvCxnSpPr>
        <p:spPr>
          <a:xfrm flipV="1">
            <a:off x="3050597" y="1597587"/>
            <a:ext cx="3169228" cy="469338"/>
          </a:xfrm>
          <a:prstGeom prst="curvedConnector4">
            <a:avLst>
              <a:gd name="adj1" fmla="val 33060"/>
              <a:gd name="adj2" fmla="val 148707"/>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楕円 12">
            <a:extLst>
              <a:ext uri="{FF2B5EF4-FFF2-40B4-BE49-F238E27FC236}">
                <a16:creationId xmlns:a16="http://schemas.microsoft.com/office/drawing/2014/main" id="{B99B303D-ED47-4284-975F-BE3CE539F931}"/>
              </a:ext>
            </a:extLst>
          </p:cNvPr>
          <p:cNvSpPr/>
          <p:nvPr/>
        </p:nvSpPr>
        <p:spPr>
          <a:xfrm>
            <a:off x="5109972" y="2316050"/>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ED225CD9-9F08-49D2-8E32-AA551BC85E68}"/>
              </a:ext>
            </a:extLst>
          </p:cNvPr>
          <p:cNvSpPr txBox="1"/>
          <p:nvPr/>
        </p:nvSpPr>
        <p:spPr>
          <a:xfrm>
            <a:off x="5087553" y="236377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モジュール１</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1" name="楕円 100">
            <a:extLst>
              <a:ext uri="{FF2B5EF4-FFF2-40B4-BE49-F238E27FC236}">
                <a16:creationId xmlns:a16="http://schemas.microsoft.com/office/drawing/2014/main" id="{3C36E0F7-ED4F-4DCE-8EDB-90A18BD57FD6}"/>
              </a:ext>
            </a:extLst>
          </p:cNvPr>
          <p:cNvSpPr/>
          <p:nvPr/>
        </p:nvSpPr>
        <p:spPr>
          <a:xfrm>
            <a:off x="6424662" y="1905000"/>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C2B3CFB9-9D9B-49B1-AF56-96D097C1699D}"/>
              </a:ext>
            </a:extLst>
          </p:cNvPr>
          <p:cNvSpPr txBox="1"/>
          <p:nvPr/>
        </p:nvSpPr>
        <p:spPr>
          <a:xfrm>
            <a:off x="6402243" y="1952723"/>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モジュール２</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3" name="楕円 102">
            <a:extLst>
              <a:ext uri="{FF2B5EF4-FFF2-40B4-BE49-F238E27FC236}">
                <a16:creationId xmlns:a16="http://schemas.microsoft.com/office/drawing/2014/main" id="{7F3A666C-4B07-400E-9F64-EA3864C46B64}"/>
              </a:ext>
            </a:extLst>
          </p:cNvPr>
          <p:cNvSpPr/>
          <p:nvPr/>
        </p:nvSpPr>
        <p:spPr>
          <a:xfrm>
            <a:off x="6424881" y="2492943"/>
            <a:ext cx="1045055" cy="4147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05EEEFCB-9481-4F8A-A606-4B1BA6D0B00E}"/>
              </a:ext>
            </a:extLst>
          </p:cNvPr>
          <p:cNvSpPr txBox="1"/>
          <p:nvPr/>
        </p:nvSpPr>
        <p:spPr>
          <a:xfrm>
            <a:off x="6402462" y="2540666"/>
            <a:ext cx="1089892" cy="276999"/>
          </a:xfrm>
          <a:prstGeom prst="rect">
            <a:avLst/>
          </a:prstGeom>
          <a:noFill/>
        </p:spPr>
        <p:txBody>
          <a:bodyPr wrap="square">
            <a:spAutoFit/>
          </a:bodyPr>
          <a:lstStyle/>
          <a:p>
            <a:pPr algn="ctr"/>
            <a:r>
              <a:rPr kumimoji="1" lang="ja-JP" altLang="en-US" sz="1200" dirty="0">
                <a:latin typeface="ＭＳ Ｐゴシック" panose="020B0600070205080204" pitchFamily="50" charset="-128"/>
                <a:ea typeface="ＭＳ Ｐゴシック" panose="020B0600070205080204" pitchFamily="50" charset="-128"/>
              </a:rPr>
              <a:t>モジュール３</a:t>
            </a:r>
            <a:endParaRPr kumimoji="1" lang="en-US" altLang="ja-JP" sz="1200" dirty="0">
              <a:latin typeface="ＭＳ Ｐゴシック" panose="020B0600070205080204" pitchFamily="50" charset="-128"/>
              <a:ea typeface="ＭＳ Ｐゴシック" panose="020B0600070205080204" pitchFamily="50" charset="-128"/>
            </a:endParaRPr>
          </a:p>
        </p:txBody>
      </p:sp>
      <p:sp>
        <p:nvSpPr>
          <p:cNvPr id="105" name="テキスト ボックス 104">
            <a:extLst>
              <a:ext uri="{FF2B5EF4-FFF2-40B4-BE49-F238E27FC236}">
                <a16:creationId xmlns:a16="http://schemas.microsoft.com/office/drawing/2014/main" id="{5BD85368-47A5-4109-A7CF-E8FC32A47E37}"/>
              </a:ext>
            </a:extLst>
          </p:cNvPr>
          <p:cNvSpPr txBox="1"/>
          <p:nvPr/>
        </p:nvSpPr>
        <p:spPr>
          <a:xfrm>
            <a:off x="4063781" y="4780971"/>
            <a:ext cx="4794469" cy="400110"/>
          </a:xfrm>
          <a:prstGeom prst="rect">
            <a:avLst/>
          </a:prstGeom>
          <a:noFill/>
        </p:spPr>
        <p:txBody>
          <a:bodyPr wrap="square">
            <a:spAutoFit/>
          </a:bodyPr>
          <a:lstStyle/>
          <a:p>
            <a:pPr marL="0" lvl="1"/>
            <a:r>
              <a:rPr lang="ja-JP" altLang="en-US" sz="2000" dirty="0">
                <a:latin typeface="ＭＳ Ｐゴシック" panose="020B0600070205080204" pitchFamily="50" charset="-128"/>
                <a:ea typeface="ＭＳ Ｐゴシック" panose="020B0600070205080204" pitchFamily="50" charset="-128"/>
              </a:rPr>
              <a:t>突然変異</a:t>
            </a:r>
            <a:endParaRPr lang="en-US" altLang="ja-JP" sz="2400" dirty="0">
              <a:latin typeface="ＭＳ Ｐゴシック" panose="020B0600070205080204" pitchFamily="50" charset="-128"/>
              <a:ea typeface="ＭＳ Ｐゴシック" panose="020B0600070205080204" pitchFamily="50" charset="-128"/>
            </a:endParaRPr>
          </a:p>
        </p:txBody>
      </p:sp>
      <p:sp>
        <p:nvSpPr>
          <p:cNvPr id="106" name="四角形: 角を丸くする 105">
            <a:extLst>
              <a:ext uri="{FF2B5EF4-FFF2-40B4-BE49-F238E27FC236}">
                <a16:creationId xmlns:a16="http://schemas.microsoft.com/office/drawing/2014/main" id="{E046667A-C8D5-4477-A646-31AF6D48E83D}"/>
              </a:ext>
            </a:extLst>
          </p:cNvPr>
          <p:cNvSpPr/>
          <p:nvPr/>
        </p:nvSpPr>
        <p:spPr>
          <a:xfrm>
            <a:off x="6530829" y="4131408"/>
            <a:ext cx="900116" cy="56757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D3BB7D47-7F58-4098-A63E-CD40C2C19941}"/>
              </a:ext>
            </a:extLst>
          </p:cNvPr>
          <p:cNvCxnSpPr>
            <a:cxnSpLocks/>
          </p:cNvCxnSpPr>
          <p:nvPr/>
        </p:nvCxnSpPr>
        <p:spPr>
          <a:xfrm>
            <a:off x="7428687" y="4310055"/>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8" name="四角形: 角を丸くする 107">
            <a:extLst>
              <a:ext uri="{FF2B5EF4-FFF2-40B4-BE49-F238E27FC236}">
                <a16:creationId xmlns:a16="http://schemas.microsoft.com/office/drawing/2014/main" id="{71553683-5BEC-49A7-8DE6-AA09D21EFD42}"/>
              </a:ext>
            </a:extLst>
          </p:cNvPr>
          <p:cNvSpPr/>
          <p:nvPr/>
        </p:nvSpPr>
        <p:spPr>
          <a:xfrm>
            <a:off x="7848289" y="4131408"/>
            <a:ext cx="900116" cy="56757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E8670395-6AF7-4424-B117-6A9265D8AE23}"/>
              </a:ext>
            </a:extLst>
          </p:cNvPr>
          <p:cNvCxnSpPr>
            <a:cxnSpLocks/>
          </p:cNvCxnSpPr>
          <p:nvPr/>
        </p:nvCxnSpPr>
        <p:spPr>
          <a:xfrm flipH="1">
            <a:off x="7452289" y="4513544"/>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0" name="テキスト ボックス 109">
            <a:extLst>
              <a:ext uri="{FF2B5EF4-FFF2-40B4-BE49-F238E27FC236}">
                <a16:creationId xmlns:a16="http://schemas.microsoft.com/office/drawing/2014/main" id="{986A0DF5-3142-41AB-AF2D-A6791FA53998}"/>
              </a:ext>
            </a:extLst>
          </p:cNvPr>
          <p:cNvSpPr txBox="1"/>
          <p:nvPr/>
        </p:nvSpPr>
        <p:spPr>
          <a:xfrm>
            <a:off x="4063781" y="3231588"/>
            <a:ext cx="4572000" cy="769441"/>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進化</a:t>
            </a:r>
            <a:endParaRPr lang="en-US" altLang="ja-JP" sz="2400" dirty="0">
              <a:latin typeface="ＭＳ Ｐゴシック" panose="020B0600070205080204" pitchFamily="50" charset="-128"/>
              <a:ea typeface="ＭＳ Ｐゴシック" panose="020B0600070205080204" pitchFamily="50" charset="-128"/>
            </a:endParaRPr>
          </a:p>
          <a:p>
            <a:pPr marL="0" lvl="1"/>
            <a:r>
              <a:rPr lang="ja-JP" altLang="en-US" sz="2000" dirty="0">
                <a:latin typeface="ＭＳ Ｐゴシック" panose="020B0600070205080204" pitchFamily="50" charset="-128"/>
                <a:ea typeface="ＭＳ Ｐゴシック" panose="020B0600070205080204" pitchFamily="50" charset="-128"/>
              </a:rPr>
              <a:t>ロボット交叉</a:t>
            </a:r>
            <a:endParaRPr lang="en-US" altLang="ja-JP" sz="2000" dirty="0">
              <a:latin typeface="ＭＳ Ｐゴシック" panose="020B0600070205080204" pitchFamily="50" charset="-128"/>
              <a:ea typeface="ＭＳ Ｐゴシック" panose="020B0600070205080204" pitchFamily="50" charset="-128"/>
            </a:endParaRPr>
          </a:p>
        </p:txBody>
      </p:sp>
      <p:sp>
        <p:nvSpPr>
          <p:cNvPr id="111" name="四角形: 角を丸くする 110">
            <a:extLst>
              <a:ext uri="{FF2B5EF4-FFF2-40B4-BE49-F238E27FC236}">
                <a16:creationId xmlns:a16="http://schemas.microsoft.com/office/drawing/2014/main" id="{286EEFA4-B669-432C-947F-689ADDC8535B}"/>
              </a:ext>
            </a:extLst>
          </p:cNvPr>
          <p:cNvSpPr/>
          <p:nvPr/>
        </p:nvSpPr>
        <p:spPr>
          <a:xfrm>
            <a:off x="7598112" y="3791440"/>
            <a:ext cx="635717" cy="1472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吹き出し: 角を丸めた四角形 112">
            <a:extLst>
              <a:ext uri="{FF2B5EF4-FFF2-40B4-BE49-F238E27FC236}">
                <a16:creationId xmlns:a16="http://schemas.microsoft.com/office/drawing/2014/main" id="{89D8877B-B1E1-4726-8761-7C1B71F78DED}"/>
              </a:ext>
            </a:extLst>
          </p:cNvPr>
          <p:cNvSpPr/>
          <p:nvPr/>
        </p:nvSpPr>
        <p:spPr>
          <a:xfrm>
            <a:off x="7489877" y="5375574"/>
            <a:ext cx="851765" cy="443345"/>
          </a:xfrm>
          <a:prstGeom prst="wedgeRoundRectCallout">
            <a:avLst>
              <a:gd name="adj1" fmla="val -30897"/>
              <a:gd name="adj2" fmla="val 710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四角形: 角を丸くする 113">
            <a:extLst>
              <a:ext uri="{FF2B5EF4-FFF2-40B4-BE49-F238E27FC236}">
                <a16:creationId xmlns:a16="http://schemas.microsoft.com/office/drawing/2014/main" id="{68210055-ABE0-44CF-B480-C88A87D6CF6F}"/>
              </a:ext>
            </a:extLst>
          </p:cNvPr>
          <p:cNvSpPr/>
          <p:nvPr/>
        </p:nvSpPr>
        <p:spPr>
          <a:xfrm>
            <a:off x="6528571" y="587086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矢印コネクタ 114">
            <a:extLst>
              <a:ext uri="{FF2B5EF4-FFF2-40B4-BE49-F238E27FC236}">
                <a16:creationId xmlns:a16="http://schemas.microsoft.com/office/drawing/2014/main" id="{55623EA9-0CA8-4D4B-867B-27152A58CF94}"/>
              </a:ext>
            </a:extLst>
          </p:cNvPr>
          <p:cNvCxnSpPr>
            <a:cxnSpLocks/>
          </p:cNvCxnSpPr>
          <p:nvPr/>
        </p:nvCxnSpPr>
        <p:spPr>
          <a:xfrm>
            <a:off x="7426429" y="6049511"/>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6" name="四角形: 角を丸くする 115">
            <a:extLst>
              <a:ext uri="{FF2B5EF4-FFF2-40B4-BE49-F238E27FC236}">
                <a16:creationId xmlns:a16="http://schemas.microsoft.com/office/drawing/2014/main" id="{AA5F548B-C966-43D3-B36E-9B24343955A8}"/>
              </a:ext>
            </a:extLst>
          </p:cNvPr>
          <p:cNvSpPr/>
          <p:nvPr/>
        </p:nvSpPr>
        <p:spPr>
          <a:xfrm>
            <a:off x="7846031" y="587086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7" name="直線矢印コネクタ 116">
            <a:extLst>
              <a:ext uri="{FF2B5EF4-FFF2-40B4-BE49-F238E27FC236}">
                <a16:creationId xmlns:a16="http://schemas.microsoft.com/office/drawing/2014/main" id="{9CCC80F6-FD04-4076-9CCC-D16AB2235532}"/>
              </a:ext>
            </a:extLst>
          </p:cNvPr>
          <p:cNvCxnSpPr>
            <a:cxnSpLocks/>
          </p:cNvCxnSpPr>
          <p:nvPr/>
        </p:nvCxnSpPr>
        <p:spPr>
          <a:xfrm flipH="1">
            <a:off x="7450031" y="6253000"/>
            <a:ext cx="396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四角形: 角を丸くする 117">
            <a:extLst>
              <a:ext uri="{FF2B5EF4-FFF2-40B4-BE49-F238E27FC236}">
                <a16:creationId xmlns:a16="http://schemas.microsoft.com/office/drawing/2014/main" id="{2AA49753-C530-4588-961F-F6E919D621E5}"/>
              </a:ext>
            </a:extLst>
          </p:cNvPr>
          <p:cNvSpPr/>
          <p:nvPr/>
        </p:nvSpPr>
        <p:spPr>
          <a:xfrm>
            <a:off x="7595854" y="5530896"/>
            <a:ext cx="635717"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a:extLst>
              <a:ext uri="{FF2B5EF4-FFF2-40B4-BE49-F238E27FC236}">
                <a16:creationId xmlns:a16="http://schemas.microsoft.com/office/drawing/2014/main" id="{83FAA9C6-1925-40E1-8D4B-15FD74D2C638}"/>
              </a:ext>
            </a:extLst>
          </p:cNvPr>
          <p:cNvSpPr txBox="1"/>
          <p:nvPr/>
        </p:nvSpPr>
        <p:spPr>
          <a:xfrm>
            <a:off x="7301085" y="3307702"/>
            <a:ext cx="1445062" cy="338554"/>
          </a:xfrm>
          <a:prstGeom prst="rect">
            <a:avLst/>
          </a:prstGeom>
          <a:noFill/>
        </p:spPr>
        <p:txBody>
          <a:bodyPr wrap="square">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ロボットの移住</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0" name="テキスト ボックス 119">
            <a:extLst>
              <a:ext uri="{FF2B5EF4-FFF2-40B4-BE49-F238E27FC236}">
                <a16:creationId xmlns:a16="http://schemas.microsoft.com/office/drawing/2014/main" id="{C615F519-425B-45FD-B53E-E799EEBB4089}"/>
              </a:ext>
            </a:extLst>
          </p:cNvPr>
          <p:cNvSpPr txBox="1"/>
          <p:nvPr/>
        </p:nvSpPr>
        <p:spPr>
          <a:xfrm>
            <a:off x="7462931" y="5012676"/>
            <a:ext cx="1614728" cy="338554"/>
          </a:xfrm>
          <a:prstGeom prst="rect">
            <a:avLst/>
          </a:prstGeom>
          <a:noFill/>
        </p:spPr>
        <p:txBody>
          <a:bodyPr wrap="square">
            <a:spAutoFit/>
          </a:bodyPr>
          <a:lstStyle/>
          <a:p>
            <a:pPr algn="ctr"/>
            <a:r>
              <a:rPr lang="ja-JP" altLang="en-US" sz="1600" dirty="0">
                <a:latin typeface="ＭＳ Ｐゴシック" panose="020B0600070205080204" pitchFamily="50" charset="-128"/>
                <a:ea typeface="ＭＳ Ｐゴシック" panose="020B0600070205080204" pitchFamily="50" charset="-128"/>
              </a:rPr>
              <a:t>モジュール交換</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1" name="四角形: 角を丸くする 120">
            <a:extLst>
              <a:ext uri="{FF2B5EF4-FFF2-40B4-BE49-F238E27FC236}">
                <a16:creationId xmlns:a16="http://schemas.microsoft.com/office/drawing/2014/main" id="{22C6FFF7-F6B7-4C52-9391-0FA77E52DBB2}"/>
              </a:ext>
            </a:extLst>
          </p:cNvPr>
          <p:cNvSpPr/>
          <p:nvPr/>
        </p:nvSpPr>
        <p:spPr>
          <a:xfrm>
            <a:off x="4360193" y="5813714"/>
            <a:ext cx="900116" cy="56757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テキスト ボックス 121">
            <a:extLst>
              <a:ext uri="{FF2B5EF4-FFF2-40B4-BE49-F238E27FC236}">
                <a16:creationId xmlns:a16="http://schemas.microsoft.com/office/drawing/2014/main" id="{5EF1FAF6-CD6D-4595-A675-9AC9AF848C7E}"/>
              </a:ext>
            </a:extLst>
          </p:cNvPr>
          <p:cNvSpPr txBox="1"/>
          <p:nvPr/>
        </p:nvSpPr>
        <p:spPr>
          <a:xfrm>
            <a:off x="4190042" y="5383269"/>
            <a:ext cx="1994042" cy="338554"/>
          </a:xfrm>
          <a:prstGeom prst="rect">
            <a:avLst/>
          </a:prstGeom>
          <a:noFill/>
        </p:spPr>
        <p:txBody>
          <a:bodyPr wrap="square">
            <a:spAutoFit/>
          </a:bodyPr>
          <a:lstStyle/>
          <a:p>
            <a:pPr algn="ctr"/>
            <a:r>
              <a:rPr lang="ja-JP" altLang="en-US" sz="1600" dirty="0">
                <a:latin typeface="ＭＳ Ｐゴシック" panose="020B0600070205080204" pitchFamily="50" charset="-128"/>
                <a:ea typeface="ＭＳ Ｐゴシック" panose="020B0600070205080204" pitchFamily="50" charset="-128"/>
              </a:rPr>
              <a:t>ロボットの解散・作成</a:t>
            </a:r>
            <a:endParaRPr kumimoji="1" lang="en-US" altLang="ja-JP" sz="1600" dirty="0">
              <a:latin typeface="ＭＳ Ｐゴシック" panose="020B0600070205080204" pitchFamily="50" charset="-128"/>
              <a:ea typeface="ＭＳ Ｐゴシック" panose="020B0600070205080204" pitchFamily="50" charset="-128"/>
            </a:endParaRPr>
          </a:p>
        </p:txBody>
      </p:sp>
      <p:sp>
        <p:nvSpPr>
          <p:cNvPr id="123" name="四角形: 角を丸くする 122">
            <a:extLst>
              <a:ext uri="{FF2B5EF4-FFF2-40B4-BE49-F238E27FC236}">
                <a16:creationId xmlns:a16="http://schemas.microsoft.com/office/drawing/2014/main" id="{39146138-A56F-4DD0-810C-6BCB78181372}"/>
              </a:ext>
            </a:extLst>
          </p:cNvPr>
          <p:cNvSpPr/>
          <p:nvPr/>
        </p:nvSpPr>
        <p:spPr>
          <a:xfrm>
            <a:off x="5618174" y="5816553"/>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E33059A8-9189-4068-9367-7F34FBC71DFF}"/>
              </a:ext>
            </a:extLst>
          </p:cNvPr>
          <p:cNvSpPr/>
          <p:nvPr/>
        </p:nvSpPr>
        <p:spPr>
          <a:xfrm>
            <a:off x="5618174" y="6073728"/>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四角形: 角を丸くする 124">
            <a:extLst>
              <a:ext uri="{FF2B5EF4-FFF2-40B4-BE49-F238E27FC236}">
                <a16:creationId xmlns:a16="http://schemas.microsoft.com/office/drawing/2014/main" id="{CA98CDEF-2AA8-4A98-AC3D-8C44A7440CD8}"/>
              </a:ext>
            </a:extLst>
          </p:cNvPr>
          <p:cNvSpPr/>
          <p:nvPr/>
        </p:nvSpPr>
        <p:spPr>
          <a:xfrm>
            <a:off x="5618174" y="6292803"/>
            <a:ext cx="468000" cy="14723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420DCF10-A968-43A3-B8D4-DEE6FCEAC916}"/>
              </a:ext>
            </a:extLst>
          </p:cNvPr>
          <p:cNvCxnSpPr>
            <a:stCxn id="121" idx="3"/>
            <a:endCxn id="123" idx="1"/>
          </p:cNvCxnSpPr>
          <p:nvPr/>
        </p:nvCxnSpPr>
        <p:spPr>
          <a:xfrm flipV="1">
            <a:off x="5260309" y="5890170"/>
            <a:ext cx="357865" cy="207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直線矢印コネクタ 126">
            <a:extLst>
              <a:ext uri="{FF2B5EF4-FFF2-40B4-BE49-F238E27FC236}">
                <a16:creationId xmlns:a16="http://schemas.microsoft.com/office/drawing/2014/main" id="{88FCA3D8-0364-43D8-A361-5F51A9B17970}"/>
              </a:ext>
            </a:extLst>
          </p:cNvPr>
          <p:cNvCxnSpPr>
            <a:cxnSpLocks/>
            <a:stCxn id="121" idx="3"/>
            <a:endCxn id="124" idx="1"/>
          </p:cNvCxnSpPr>
          <p:nvPr/>
        </p:nvCxnSpPr>
        <p:spPr>
          <a:xfrm>
            <a:off x="5260309" y="6097501"/>
            <a:ext cx="357865" cy="49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線矢印コネクタ 129">
            <a:extLst>
              <a:ext uri="{FF2B5EF4-FFF2-40B4-BE49-F238E27FC236}">
                <a16:creationId xmlns:a16="http://schemas.microsoft.com/office/drawing/2014/main" id="{730613A0-19D0-4672-B626-5C094588FFE7}"/>
              </a:ext>
            </a:extLst>
          </p:cNvPr>
          <p:cNvCxnSpPr>
            <a:cxnSpLocks/>
            <a:stCxn id="121" idx="3"/>
            <a:endCxn id="125" idx="1"/>
          </p:cNvCxnSpPr>
          <p:nvPr/>
        </p:nvCxnSpPr>
        <p:spPr>
          <a:xfrm>
            <a:off x="5260309" y="6097501"/>
            <a:ext cx="357865" cy="268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4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B6441B75-CDCD-45B0-BFB8-743851983684}"/>
              </a:ext>
            </a:extLst>
          </p:cNvPr>
          <p:cNvGraphicFramePr>
            <a:graphicFrameLocks noGrp="1"/>
          </p:cNvGraphicFramePr>
          <p:nvPr>
            <p:extLst>
              <p:ext uri="{D42A27DB-BD31-4B8C-83A1-F6EECF244321}">
                <p14:modId xmlns:p14="http://schemas.microsoft.com/office/powerpoint/2010/main" val="2694675304"/>
              </p:ext>
            </p:extLst>
          </p:nvPr>
        </p:nvGraphicFramePr>
        <p:xfrm>
          <a:off x="244669" y="1735346"/>
          <a:ext cx="8564328" cy="1112520"/>
        </p:xfrm>
        <a:graphic>
          <a:graphicData uri="http://schemas.openxmlformats.org/drawingml/2006/table">
            <a:tbl>
              <a:tblPr firstRow="1" bandRow="1">
                <a:tableStyleId>{93296810-A885-4BE3-A3E7-6D5BEEA58F35}</a:tableStyleId>
              </a:tblPr>
              <a:tblGrid>
                <a:gridCol w="951592">
                  <a:extLst>
                    <a:ext uri="{9D8B030D-6E8A-4147-A177-3AD203B41FA5}">
                      <a16:colId xmlns:a16="http://schemas.microsoft.com/office/drawing/2014/main" val="2569886349"/>
                    </a:ext>
                  </a:extLst>
                </a:gridCol>
                <a:gridCol w="951592">
                  <a:extLst>
                    <a:ext uri="{9D8B030D-6E8A-4147-A177-3AD203B41FA5}">
                      <a16:colId xmlns:a16="http://schemas.microsoft.com/office/drawing/2014/main" val="982718859"/>
                    </a:ext>
                  </a:extLst>
                </a:gridCol>
                <a:gridCol w="951592">
                  <a:extLst>
                    <a:ext uri="{9D8B030D-6E8A-4147-A177-3AD203B41FA5}">
                      <a16:colId xmlns:a16="http://schemas.microsoft.com/office/drawing/2014/main" val="2284791748"/>
                    </a:ext>
                  </a:extLst>
                </a:gridCol>
                <a:gridCol w="951592">
                  <a:extLst>
                    <a:ext uri="{9D8B030D-6E8A-4147-A177-3AD203B41FA5}">
                      <a16:colId xmlns:a16="http://schemas.microsoft.com/office/drawing/2014/main" val="662211953"/>
                    </a:ext>
                  </a:extLst>
                </a:gridCol>
                <a:gridCol w="951592">
                  <a:extLst>
                    <a:ext uri="{9D8B030D-6E8A-4147-A177-3AD203B41FA5}">
                      <a16:colId xmlns:a16="http://schemas.microsoft.com/office/drawing/2014/main" val="1356496974"/>
                    </a:ext>
                  </a:extLst>
                </a:gridCol>
                <a:gridCol w="951592">
                  <a:extLst>
                    <a:ext uri="{9D8B030D-6E8A-4147-A177-3AD203B41FA5}">
                      <a16:colId xmlns:a16="http://schemas.microsoft.com/office/drawing/2014/main" val="3319007317"/>
                    </a:ext>
                  </a:extLst>
                </a:gridCol>
                <a:gridCol w="951592">
                  <a:extLst>
                    <a:ext uri="{9D8B030D-6E8A-4147-A177-3AD203B41FA5}">
                      <a16:colId xmlns:a16="http://schemas.microsoft.com/office/drawing/2014/main" val="3443819679"/>
                    </a:ext>
                  </a:extLst>
                </a:gridCol>
                <a:gridCol w="951592">
                  <a:extLst>
                    <a:ext uri="{9D8B030D-6E8A-4147-A177-3AD203B41FA5}">
                      <a16:colId xmlns:a16="http://schemas.microsoft.com/office/drawing/2014/main" val="3395843213"/>
                    </a:ext>
                  </a:extLst>
                </a:gridCol>
                <a:gridCol w="951592">
                  <a:extLst>
                    <a:ext uri="{9D8B030D-6E8A-4147-A177-3AD203B41FA5}">
                      <a16:colId xmlns:a16="http://schemas.microsoft.com/office/drawing/2014/main" val="3063614694"/>
                    </a:ext>
                  </a:extLst>
                </a:gridCol>
              </a:tblGrid>
              <a:tr h="370840">
                <a:tc gridSpan="4">
                  <a:txBody>
                    <a:bodyPr/>
                    <a:lstStyle/>
                    <a:p>
                      <a:pPr algn="ctr"/>
                      <a:r>
                        <a:rPr kumimoji="1" lang="en-US" altLang="ja-JP" sz="1600" b="1" dirty="0">
                          <a:latin typeface="Arial" panose="020B0604020202020204" pitchFamily="34" charset="0"/>
                          <a:cs typeface="Arial" panose="020B0604020202020204" pitchFamily="34" charset="0"/>
                        </a:rPr>
                        <a:t>Robot 1</a:t>
                      </a: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Arial" panose="020B0604020202020204" pitchFamily="34" charset="0"/>
                          <a:cs typeface="Arial" panose="020B0604020202020204" pitchFamily="34" charset="0"/>
                        </a:rPr>
                        <a:t>Robot 2</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kumimoji="1" lang="ja-JP" altLang="en-US" sz="16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b="1" dirty="0">
                          <a:latin typeface="Arial" panose="020B0604020202020204" pitchFamily="34" charset="0"/>
                          <a:cs typeface="Arial" panose="020B0604020202020204" pitchFamily="34" charset="0"/>
                        </a:rPr>
                        <a:t>・・・</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1871366"/>
                  </a:ext>
                </a:extLst>
              </a:tr>
              <a:tr h="370840">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最優先</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後回し</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最優先</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後回し</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b="1" dirty="0">
                          <a:solidFill>
                            <a:schemeClr val="bg1"/>
                          </a:solidFill>
                          <a:latin typeface="Arial" panose="020B0604020202020204" pitchFamily="34" charset="0"/>
                          <a:cs typeface="Arial" panose="020B0604020202020204" pitchFamily="34" charset="0"/>
                        </a:rPr>
                        <a:t>・・・</a:t>
                      </a:r>
                    </a:p>
                  </a:txBody>
                  <a:tcPr>
                    <a:lnL w="12700" cmpd="sng">
                      <a:noFill/>
                    </a:lnL>
                    <a:lnR w="12700" cmpd="sng">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74365157"/>
                  </a:ext>
                </a:extLst>
              </a:tr>
              <a:tr h="370840">
                <a:tc>
                  <a:txBody>
                    <a:bodyPr/>
                    <a:lstStyle/>
                    <a:p>
                      <a:pPr algn="ctr"/>
                      <a:r>
                        <a:rPr kumimoji="1" lang="en-US" altLang="ja-JP" dirty="0">
                          <a:latin typeface="Arial" panose="020B0604020202020204" pitchFamily="34" charset="0"/>
                          <a:cs typeface="Arial" panose="020B0604020202020204" pitchFamily="34" charset="0"/>
                        </a:rPr>
                        <a:t>Task2</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Task4</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Task1</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Task3</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Task4</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Task1</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Task3</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en-US" altLang="ja-JP" dirty="0">
                          <a:latin typeface="Arial" panose="020B0604020202020204" pitchFamily="34" charset="0"/>
                          <a:cs typeface="Arial" panose="020B0604020202020204" pitchFamily="34" charset="0"/>
                        </a:rPr>
                        <a:t>Task2</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tc>
                  <a:txBody>
                    <a:bodyPr/>
                    <a:lstStyle/>
                    <a:p>
                      <a:pPr algn="ctr"/>
                      <a:r>
                        <a:rPr kumimoji="1" lang="ja-JP" altLang="en-US" sz="1800" b="1" dirty="0">
                          <a:latin typeface="Arial" panose="020B0604020202020204" pitchFamily="34" charset="0"/>
                          <a:cs typeface="Arial" panose="020B0604020202020204" pitchFamily="34" charset="0"/>
                        </a:rPr>
                        <a:t>・・・</a:t>
                      </a:r>
                      <a:endParaRPr kumimoji="1" lang="ja-JP" altLang="en-US" dirty="0">
                        <a:latin typeface="Arial" panose="020B0604020202020204" pitchFamily="34" charset="0"/>
                        <a:cs typeface="Arial" panose="020B0604020202020204" pitchFamily="34" charset="0"/>
                      </a:endParaRPr>
                    </a:p>
                  </a:txBody>
                  <a:tcP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804008891"/>
                  </a:ext>
                </a:extLst>
              </a:tr>
            </a:tbl>
          </a:graphicData>
        </a:graphic>
      </p:graphicFrame>
      <p:pic>
        <p:nvPicPr>
          <p:cNvPr id="5" name="図 4">
            <a:extLst>
              <a:ext uri="{FF2B5EF4-FFF2-40B4-BE49-F238E27FC236}">
                <a16:creationId xmlns:a16="http://schemas.microsoft.com/office/drawing/2014/main" id="{22246152-71FD-4832-9A64-D09C6E17A464}"/>
              </a:ext>
            </a:extLst>
          </p:cNvPr>
          <p:cNvPicPr>
            <a:picLocks noChangeAspect="1"/>
          </p:cNvPicPr>
          <p:nvPr/>
        </p:nvPicPr>
        <p:blipFill rotWithShape="1">
          <a:blip r:embed="rId2"/>
          <a:srcRect r="17926"/>
          <a:stretch/>
        </p:blipFill>
        <p:spPr>
          <a:xfrm>
            <a:off x="1504490" y="4503623"/>
            <a:ext cx="6434714" cy="1380706"/>
          </a:xfrm>
          <a:prstGeom prst="rect">
            <a:avLst/>
          </a:prstGeom>
        </p:spPr>
      </p:pic>
      <p:sp>
        <p:nvSpPr>
          <p:cNvPr id="6" name="テキスト ボックス 5">
            <a:extLst>
              <a:ext uri="{FF2B5EF4-FFF2-40B4-BE49-F238E27FC236}">
                <a16:creationId xmlns:a16="http://schemas.microsoft.com/office/drawing/2014/main" id="{044E89FA-0F2A-4C15-BBFD-CB47ADE7D33B}"/>
              </a:ext>
            </a:extLst>
          </p:cNvPr>
          <p:cNvSpPr txBox="1"/>
          <p:nvPr/>
        </p:nvSpPr>
        <p:spPr>
          <a:xfrm>
            <a:off x="228740" y="4377751"/>
            <a:ext cx="1051891" cy="461665"/>
          </a:xfrm>
          <a:prstGeom prst="rect">
            <a:avLst/>
          </a:prstGeom>
          <a:noFill/>
        </p:spPr>
        <p:txBody>
          <a:bodyPr wrap="none" rtlCol="0">
            <a:spAutoFit/>
          </a:bodyPr>
          <a:lstStyle/>
          <a:p>
            <a:r>
              <a:rPr lang="ja-JP" altLang="en-US" sz="2400" dirty="0">
                <a:latin typeface="Arial" panose="020B0604020202020204" pitchFamily="34" charset="0"/>
                <a:ea typeface="ＭＳ Ｐゴシック" panose="020B0600070205080204" pitchFamily="50" charset="-128"/>
                <a:cs typeface="Arial" panose="020B0604020202020204" pitchFamily="34" charset="0"/>
              </a:rPr>
              <a:t>ロボ</a:t>
            </a:r>
            <a:r>
              <a:rPr lang="en-US" altLang="ja-JP" sz="2400" dirty="0">
                <a:latin typeface="Arial" panose="020B0604020202020204" pitchFamily="34" charset="0"/>
                <a:ea typeface="ＭＳ Ｐゴシック" panose="020B0600070205080204" pitchFamily="50" charset="-128"/>
                <a:cs typeface="Arial" panose="020B0604020202020204" pitchFamily="34" charset="0"/>
              </a:rPr>
              <a:t>ID</a:t>
            </a:r>
            <a:endParaRPr kumimoji="1" lang="ja-JP" altLang="en-US" sz="24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7" name="正方形/長方形 6">
            <a:extLst>
              <a:ext uri="{FF2B5EF4-FFF2-40B4-BE49-F238E27FC236}">
                <a16:creationId xmlns:a16="http://schemas.microsoft.com/office/drawing/2014/main" id="{CF11DB37-9C66-47C2-8E54-07B8CD9FC702}"/>
              </a:ext>
            </a:extLst>
          </p:cNvPr>
          <p:cNvSpPr/>
          <p:nvPr/>
        </p:nvSpPr>
        <p:spPr>
          <a:xfrm>
            <a:off x="1646816" y="4708045"/>
            <a:ext cx="68932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8EB286C0-C8CE-41BE-9374-5F97C5D2EEFA}"/>
              </a:ext>
            </a:extLst>
          </p:cNvPr>
          <p:cNvSpPr/>
          <p:nvPr/>
        </p:nvSpPr>
        <p:spPr>
          <a:xfrm>
            <a:off x="2340611" y="4708045"/>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B492CBFD-41AD-4C1D-9200-CCD38F4F16D6}"/>
              </a:ext>
            </a:extLst>
          </p:cNvPr>
          <p:cNvSpPr txBox="1"/>
          <p:nvPr/>
        </p:nvSpPr>
        <p:spPr>
          <a:xfrm>
            <a:off x="4630788" y="6164571"/>
            <a:ext cx="697627" cy="400110"/>
          </a:xfrm>
          <a:prstGeom prst="rect">
            <a:avLst/>
          </a:prstGeom>
          <a:noFill/>
        </p:spPr>
        <p:txBody>
          <a:bodyPr wrap="none" rtlCol="0">
            <a:spAutoFit/>
          </a:bodyPr>
          <a:lstStyle/>
          <a:p>
            <a:r>
              <a:rPr kumimoji="1" lang="ja-JP" altLang="en-US" sz="2000" dirty="0">
                <a:latin typeface="Arial" panose="020B0604020202020204" pitchFamily="34" charset="0"/>
                <a:ea typeface="ＭＳ Ｐゴシック" panose="020B0600070205080204" pitchFamily="50" charset="-128"/>
                <a:cs typeface="Arial" panose="020B0604020202020204" pitchFamily="34" charset="0"/>
              </a:rPr>
              <a:t>時刻</a:t>
            </a:r>
          </a:p>
        </p:txBody>
      </p:sp>
      <p:sp>
        <p:nvSpPr>
          <p:cNvPr id="14" name="テキスト ボックス 13">
            <a:extLst>
              <a:ext uri="{FF2B5EF4-FFF2-40B4-BE49-F238E27FC236}">
                <a16:creationId xmlns:a16="http://schemas.microsoft.com/office/drawing/2014/main" id="{1CD8C95B-5705-4C7C-9278-FFD4ED97B88D}"/>
              </a:ext>
            </a:extLst>
          </p:cNvPr>
          <p:cNvSpPr txBox="1"/>
          <p:nvPr/>
        </p:nvSpPr>
        <p:spPr>
          <a:xfrm>
            <a:off x="1952378" y="5913917"/>
            <a:ext cx="633507" cy="369332"/>
          </a:xfrm>
          <a:prstGeom prst="rect">
            <a:avLst/>
          </a:prstGeom>
          <a:noFill/>
        </p:spPr>
        <p:txBody>
          <a:bodyPr wrap="none" rtlCol="0">
            <a:spAutoFit/>
          </a:bodyPr>
          <a:lstStyle/>
          <a:p>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8:00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B4156BD-1751-4558-A25B-F4EE91B155AF}"/>
              </a:ext>
            </a:extLst>
          </p:cNvPr>
          <p:cNvSpPr txBox="1"/>
          <p:nvPr/>
        </p:nvSpPr>
        <p:spPr>
          <a:xfrm>
            <a:off x="2587490"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10</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FE6DEFB7-FC6A-4C19-A245-E8D7FC6DD407}"/>
              </a:ext>
            </a:extLst>
          </p:cNvPr>
          <p:cNvSpPr txBox="1"/>
          <p:nvPr/>
        </p:nvSpPr>
        <p:spPr>
          <a:xfrm>
            <a:off x="3315385"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12</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4BC2C0A-58E3-438A-88EF-ED9798BB4B24}"/>
              </a:ext>
            </a:extLst>
          </p:cNvPr>
          <p:cNvSpPr txBox="1"/>
          <p:nvPr/>
        </p:nvSpPr>
        <p:spPr>
          <a:xfrm>
            <a:off x="4010399"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14</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74C348C9-DB38-48E9-8DEC-A15CADEB5F40}"/>
              </a:ext>
            </a:extLst>
          </p:cNvPr>
          <p:cNvSpPr txBox="1"/>
          <p:nvPr/>
        </p:nvSpPr>
        <p:spPr>
          <a:xfrm>
            <a:off x="4738294"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16</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90B7493-47DE-493B-9172-7184889AC42D}"/>
              </a:ext>
            </a:extLst>
          </p:cNvPr>
          <p:cNvSpPr txBox="1"/>
          <p:nvPr/>
        </p:nvSpPr>
        <p:spPr>
          <a:xfrm>
            <a:off x="5433308"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18</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D3D0019C-339B-4D2E-BD2D-2E19B31FBADC}"/>
              </a:ext>
            </a:extLst>
          </p:cNvPr>
          <p:cNvSpPr txBox="1"/>
          <p:nvPr/>
        </p:nvSpPr>
        <p:spPr>
          <a:xfrm>
            <a:off x="6161203"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20</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9C05F2D9-3023-43D2-8361-A9F2E54ADB47}"/>
              </a:ext>
            </a:extLst>
          </p:cNvPr>
          <p:cNvSpPr txBox="1"/>
          <p:nvPr/>
        </p:nvSpPr>
        <p:spPr>
          <a:xfrm>
            <a:off x="6903248"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22</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33DA833F-5A29-40FA-BF0E-007F7146B5C9}"/>
              </a:ext>
            </a:extLst>
          </p:cNvPr>
          <p:cNvSpPr txBox="1"/>
          <p:nvPr/>
        </p:nvSpPr>
        <p:spPr>
          <a:xfrm>
            <a:off x="7631143" y="5913917"/>
            <a:ext cx="761747" cy="369332"/>
          </a:xfrm>
          <a:prstGeom prst="rect">
            <a:avLst/>
          </a:prstGeom>
          <a:noFill/>
        </p:spPr>
        <p:txBody>
          <a:bodyPr wrap="none" rtlCol="0">
            <a:spAutoFit/>
          </a:bodyPr>
          <a:lstStyle/>
          <a:p>
            <a:r>
              <a:rPr lang="en-US" altLang="ja-JP" dirty="0">
                <a:latin typeface="Arial" panose="020B0604020202020204" pitchFamily="34" charset="0"/>
                <a:ea typeface="ＭＳ Ｐゴシック" panose="020B0600070205080204" pitchFamily="50" charset="-128"/>
                <a:cs typeface="Arial" panose="020B0604020202020204" pitchFamily="34" charset="0"/>
              </a:rPr>
              <a:t>24</a:t>
            </a:r>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5942EE4A-FE49-4714-AEEF-ECCA4784D26B}"/>
              </a:ext>
            </a:extLst>
          </p:cNvPr>
          <p:cNvSpPr/>
          <p:nvPr/>
        </p:nvSpPr>
        <p:spPr>
          <a:xfrm>
            <a:off x="3540980" y="4708045"/>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77451ED6-4D7E-4152-B088-EA39F7BFE23C}"/>
              </a:ext>
            </a:extLst>
          </p:cNvPr>
          <p:cNvSpPr txBox="1"/>
          <p:nvPr/>
        </p:nvSpPr>
        <p:spPr>
          <a:xfrm>
            <a:off x="1100867" y="4608584"/>
            <a:ext cx="327334" cy="861774"/>
          </a:xfrm>
          <a:prstGeom prst="rect">
            <a:avLst/>
          </a:prstGeom>
          <a:noFill/>
        </p:spPr>
        <p:txBody>
          <a:bodyPr wrap="none" rtlCol="0">
            <a:spAutoFit/>
          </a:bodyPr>
          <a:lstStyle/>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1</a:t>
            </a:r>
          </a:p>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2</a:t>
            </a:r>
          </a:p>
        </p:txBody>
      </p:sp>
      <p:sp>
        <p:nvSpPr>
          <p:cNvPr id="27" name="正方形/長方形 26">
            <a:extLst>
              <a:ext uri="{FF2B5EF4-FFF2-40B4-BE49-F238E27FC236}">
                <a16:creationId xmlns:a16="http://schemas.microsoft.com/office/drawing/2014/main" id="{DF45C5C3-5781-4412-8E21-BD59B5179778}"/>
              </a:ext>
            </a:extLst>
          </p:cNvPr>
          <p:cNvSpPr/>
          <p:nvPr/>
        </p:nvSpPr>
        <p:spPr>
          <a:xfrm>
            <a:off x="3132281" y="4708045"/>
            <a:ext cx="417103"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BD2D9F36-A17B-4E7E-8720-B3F01E29CEF8}"/>
              </a:ext>
            </a:extLst>
          </p:cNvPr>
          <p:cNvSpPr/>
          <p:nvPr/>
        </p:nvSpPr>
        <p:spPr>
          <a:xfrm>
            <a:off x="1651082"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41CDDEC7-88FF-451B-BE55-97C44B44653B}"/>
              </a:ext>
            </a:extLst>
          </p:cNvPr>
          <p:cNvSpPr/>
          <p:nvPr/>
        </p:nvSpPr>
        <p:spPr>
          <a:xfrm>
            <a:off x="2336142" y="5211150"/>
            <a:ext cx="685062"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9777FDC9-5E93-4AA2-B308-8C9742424DAB}"/>
              </a:ext>
            </a:extLst>
          </p:cNvPr>
          <p:cNvSpPr txBox="1"/>
          <p:nvPr/>
        </p:nvSpPr>
        <p:spPr>
          <a:xfrm>
            <a:off x="2379185" y="4649379"/>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②</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p:txBody>
      </p:sp>
      <p:sp>
        <p:nvSpPr>
          <p:cNvPr id="31" name="テキスト ボックス 30">
            <a:extLst>
              <a:ext uri="{FF2B5EF4-FFF2-40B4-BE49-F238E27FC236}">
                <a16:creationId xmlns:a16="http://schemas.microsoft.com/office/drawing/2014/main" id="{17B91229-6385-4F90-BA80-BDF28B92F44F}"/>
              </a:ext>
            </a:extLst>
          </p:cNvPr>
          <p:cNvSpPr txBox="1"/>
          <p:nvPr/>
        </p:nvSpPr>
        <p:spPr>
          <a:xfrm>
            <a:off x="1670450"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④</a:t>
            </a:r>
          </a:p>
        </p:txBody>
      </p:sp>
      <p:sp>
        <p:nvSpPr>
          <p:cNvPr id="32" name="正方形/長方形 31">
            <a:extLst>
              <a:ext uri="{FF2B5EF4-FFF2-40B4-BE49-F238E27FC236}">
                <a16:creationId xmlns:a16="http://schemas.microsoft.com/office/drawing/2014/main" id="{4E5A48A1-978F-4A5C-8C03-4D0E0959437C}"/>
              </a:ext>
            </a:extLst>
          </p:cNvPr>
          <p:cNvSpPr/>
          <p:nvPr/>
        </p:nvSpPr>
        <p:spPr>
          <a:xfrm>
            <a:off x="5212771"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15FE77BF-DBEF-42AF-9787-6942C7CEDB74}"/>
              </a:ext>
            </a:extLst>
          </p:cNvPr>
          <p:cNvSpPr txBox="1"/>
          <p:nvPr/>
        </p:nvSpPr>
        <p:spPr>
          <a:xfrm>
            <a:off x="5232139"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③</a:t>
            </a:r>
          </a:p>
        </p:txBody>
      </p:sp>
      <p:sp>
        <p:nvSpPr>
          <p:cNvPr id="34" name="正方形/長方形 33">
            <a:extLst>
              <a:ext uri="{FF2B5EF4-FFF2-40B4-BE49-F238E27FC236}">
                <a16:creationId xmlns:a16="http://schemas.microsoft.com/office/drawing/2014/main" id="{6D8C33D9-A37E-44ED-AADB-D284249F773E}"/>
              </a:ext>
            </a:extLst>
          </p:cNvPr>
          <p:cNvSpPr/>
          <p:nvPr/>
        </p:nvSpPr>
        <p:spPr>
          <a:xfrm>
            <a:off x="3021204" y="5211150"/>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D72CDD43-F6E3-4B63-A632-456E0D08B125}"/>
              </a:ext>
            </a:extLst>
          </p:cNvPr>
          <p:cNvSpPr txBox="1"/>
          <p:nvPr/>
        </p:nvSpPr>
        <p:spPr>
          <a:xfrm>
            <a:off x="3040572" y="5152484"/>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①</a:t>
            </a:r>
          </a:p>
        </p:txBody>
      </p:sp>
      <p:sp>
        <p:nvSpPr>
          <p:cNvPr id="36" name="正方形/長方形 35">
            <a:extLst>
              <a:ext uri="{FF2B5EF4-FFF2-40B4-BE49-F238E27FC236}">
                <a16:creationId xmlns:a16="http://schemas.microsoft.com/office/drawing/2014/main" id="{4715FDBB-367A-4202-9DB5-FDE953029100}"/>
              </a:ext>
            </a:extLst>
          </p:cNvPr>
          <p:cNvSpPr/>
          <p:nvPr/>
        </p:nvSpPr>
        <p:spPr>
          <a:xfrm>
            <a:off x="4472733" y="4708045"/>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DAC11B8F-FE86-4C1D-A3E8-00DB72AABB88}"/>
              </a:ext>
            </a:extLst>
          </p:cNvPr>
          <p:cNvSpPr txBox="1"/>
          <p:nvPr/>
        </p:nvSpPr>
        <p:spPr>
          <a:xfrm>
            <a:off x="1188500" y="5906318"/>
            <a:ext cx="633507" cy="369332"/>
          </a:xfrm>
          <a:prstGeom prst="rect">
            <a:avLst/>
          </a:prstGeom>
          <a:noFill/>
        </p:spPr>
        <p:txBody>
          <a:bodyPr wrap="none" rtlCol="0">
            <a:spAutoFit/>
          </a:bodyPr>
          <a:lstStyle/>
          <a:p>
            <a:r>
              <a:rPr kumimoji="1" lang="en-US" altLang="ja-JP" dirty="0">
                <a:latin typeface="Arial" panose="020B0604020202020204" pitchFamily="34" charset="0"/>
                <a:ea typeface="ＭＳ Ｐゴシック" panose="020B0600070205080204" pitchFamily="50" charset="-128"/>
                <a:cs typeface="Arial" panose="020B0604020202020204" pitchFamily="34" charset="0"/>
              </a:rPr>
              <a:t>6:00</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E5E6E318-DBEC-4CE7-A9BD-90754BACF6CE}"/>
              </a:ext>
            </a:extLst>
          </p:cNvPr>
          <p:cNvSpPr/>
          <p:nvPr/>
        </p:nvSpPr>
        <p:spPr>
          <a:xfrm>
            <a:off x="7306412" y="4695937"/>
            <a:ext cx="468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104EF9E0-5770-4015-ABFF-F1C79F72E894}"/>
              </a:ext>
            </a:extLst>
          </p:cNvPr>
          <p:cNvSpPr txBox="1"/>
          <p:nvPr/>
        </p:nvSpPr>
        <p:spPr>
          <a:xfrm>
            <a:off x="7325780" y="4637271"/>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③</a:t>
            </a:r>
          </a:p>
        </p:txBody>
      </p:sp>
      <p:sp>
        <p:nvSpPr>
          <p:cNvPr id="40" name="正方形/長方形 39">
            <a:extLst>
              <a:ext uri="{FF2B5EF4-FFF2-40B4-BE49-F238E27FC236}">
                <a16:creationId xmlns:a16="http://schemas.microsoft.com/office/drawing/2014/main" id="{EB50CB59-51F7-40D1-868E-7AFDCB0BD62C}"/>
              </a:ext>
            </a:extLst>
          </p:cNvPr>
          <p:cNvSpPr/>
          <p:nvPr/>
        </p:nvSpPr>
        <p:spPr>
          <a:xfrm>
            <a:off x="6393863" y="4695937"/>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23E5F773-F11A-480C-A253-6655F83CF69C}"/>
              </a:ext>
            </a:extLst>
          </p:cNvPr>
          <p:cNvSpPr/>
          <p:nvPr/>
        </p:nvSpPr>
        <p:spPr>
          <a:xfrm>
            <a:off x="4468120" y="5211150"/>
            <a:ext cx="417103"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18D81D80-4AC7-4270-B01A-D385100EAF58}"/>
              </a:ext>
            </a:extLst>
          </p:cNvPr>
          <p:cNvSpPr/>
          <p:nvPr/>
        </p:nvSpPr>
        <p:spPr>
          <a:xfrm>
            <a:off x="3532071" y="5211150"/>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正方形/長方形 42">
            <a:extLst>
              <a:ext uri="{FF2B5EF4-FFF2-40B4-BE49-F238E27FC236}">
                <a16:creationId xmlns:a16="http://schemas.microsoft.com/office/drawing/2014/main" id="{004CDC3F-28E8-4E4B-B3E7-BA316882E800}"/>
              </a:ext>
            </a:extLst>
          </p:cNvPr>
          <p:cNvSpPr/>
          <p:nvPr/>
        </p:nvSpPr>
        <p:spPr>
          <a:xfrm>
            <a:off x="4886541" y="5211150"/>
            <a:ext cx="360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4" name="テキスト ボックス 43">
            <a:extLst>
              <a:ext uri="{FF2B5EF4-FFF2-40B4-BE49-F238E27FC236}">
                <a16:creationId xmlns:a16="http://schemas.microsoft.com/office/drawing/2014/main" id="{893B6253-7D5C-460E-B3E0-2698D54BF3B3}"/>
              </a:ext>
            </a:extLst>
          </p:cNvPr>
          <p:cNvSpPr txBox="1"/>
          <p:nvPr/>
        </p:nvSpPr>
        <p:spPr>
          <a:xfrm rot="5400000">
            <a:off x="1132670" y="5431124"/>
            <a:ext cx="441146" cy="400110"/>
          </a:xfrm>
          <a:prstGeom prst="rect">
            <a:avLst/>
          </a:prstGeom>
          <a:noFill/>
        </p:spPr>
        <p:txBody>
          <a:bodyPr wrap="none" rtlCol="0">
            <a:spAutoFit/>
          </a:bodyPr>
          <a:lstStyle/>
          <a:p>
            <a:pPr>
              <a:spcAft>
                <a:spcPts val="1200"/>
              </a:spcAft>
            </a:pPr>
            <a:r>
              <a:rPr kumimoji="1" lang="en-US" altLang="ja-JP" sz="2000" dirty="0">
                <a:latin typeface="Arial" panose="020B0604020202020204" pitchFamily="34" charset="0"/>
                <a:ea typeface="ＭＳ Ｐゴシック" panose="020B0600070205080204" pitchFamily="50" charset="-128"/>
                <a:cs typeface="Arial" panose="020B0604020202020204" pitchFamily="34" charset="0"/>
              </a:rPr>
              <a:t>…</a:t>
            </a:r>
          </a:p>
        </p:txBody>
      </p:sp>
      <p:sp>
        <p:nvSpPr>
          <p:cNvPr id="45" name="テキスト ボックス 44">
            <a:extLst>
              <a:ext uri="{FF2B5EF4-FFF2-40B4-BE49-F238E27FC236}">
                <a16:creationId xmlns:a16="http://schemas.microsoft.com/office/drawing/2014/main" id="{927EF41E-31B2-49AA-966C-F7F460A57099}"/>
              </a:ext>
            </a:extLst>
          </p:cNvPr>
          <p:cNvSpPr txBox="1"/>
          <p:nvPr/>
        </p:nvSpPr>
        <p:spPr>
          <a:xfrm>
            <a:off x="4501775" y="4637271"/>
            <a:ext cx="417102" cy="369332"/>
          </a:xfrm>
          <a:prstGeom prst="rect">
            <a:avLst/>
          </a:prstGeom>
          <a:noFill/>
        </p:spPr>
        <p:txBody>
          <a:bodyPr wrap="none" rtlCol="0">
            <a:spAutoFit/>
          </a:bodyPr>
          <a:lstStyle/>
          <a:p>
            <a:r>
              <a:rPr kumimoji="1" lang="ja-JP" altLang="en-US" b="1" dirty="0">
                <a:solidFill>
                  <a:schemeClr val="bg1"/>
                </a:solidFill>
                <a:latin typeface="ＭＳ Ｐゴシック" panose="020B0600070205080204" pitchFamily="50" charset="-128"/>
                <a:ea typeface="ＭＳ Ｐゴシック" panose="020B0600070205080204" pitchFamily="50" charset="-128"/>
              </a:rPr>
              <a:t>①</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p:txBody>
      </p:sp>
      <p:sp>
        <p:nvSpPr>
          <p:cNvPr id="46" name="正方形/長方形 45">
            <a:extLst>
              <a:ext uri="{FF2B5EF4-FFF2-40B4-BE49-F238E27FC236}">
                <a16:creationId xmlns:a16="http://schemas.microsoft.com/office/drawing/2014/main" id="{82BAD49A-5E5E-4A6B-9B06-3727997735B3}"/>
              </a:ext>
            </a:extLst>
          </p:cNvPr>
          <p:cNvSpPr/>
          <p:nvPr/>
        </p:nvSpPr>
        <p:spPr>
          <a:xfrm>
            <a:off x="6617810" y="5220255"/>
            <a:ext cx="881369"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7" name="正方形/長方形 46">
            <a:extLst>
              <a:ext uri="{FF2B5EF4-FFF2-40B4-BE49-F238E27FC236}">
                <a16:creationId xmlns:a16="http://schemas.microsoft.com/office/drawing/2014/main" id="{3C94FB78-182E-4E22-9702-D4D1B81074E8}"/>
              </a:ext>
            </a:extLst>
          </p:cNvPr>
          <p:cNvSpPr/>
          <p:nvPr/>
        </p:nvSpPr>
        <p:spPr>
          <a:xfrm>
            <a:off x="5708730" y="5220255"/>
            <a:ext cx="91942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9" name="テキスト ボックス 48">
            <a:extLst>
              <a:ext uri="{FF2B5EF4-FFF2-40B4-BE49-F238E27FC236}">
                <a16:creationId xmlns:a16="http://schemas.microsoft.com/office/drawing/2014/main" id="{9099F502-13DF-41B5-9B03-04D5C74099C1}"/>
              </a:ext>
            </a:extLst>
          </p:cNvPr>
          <p:cNvSpPr txBox="1"/>
          <p:nvPr/>
        </p:nvSpPr>
        <p:spPr>
          <a:xfrm>
            <a:off x="163831" y="1253275"/>
            <a:ext cx="6175487" cy="461665"/>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決定変数：各ロボットのタスク優先度</a:t>
            </a:r>
            <a:endParaRPr kumimoji="1" lang="en-US" altLang="ja-JP" sz="2400" dirty="0">
              <a:latin typeface="ＭＳ Ｐゴシック" panose="020B0600070205080204" pitchFamily="50" charset="-128"/>
              <a:ea typeface="ＭＳ Ｐゴシック" panose="020B0600070205080204" pitchFamily="50" charset="-128"/>
            </a:endParaRPr>
          </a:p>
        </p:txBody>
      </p:sp>
      <p:sp>
        <p:nvSpPr>
          <p:cNvPr id="50" name="タイトル 1">
            <a:extLst>
              <a:ext uri="{FF2B5EF4-FFF2-40B4-BE49-F238E27FC236}">
                <a16:creationId xmlns:a16="http://schemas.microsoft.com/office/drawing/2014/main" id="{84DE1C00-2F83-4920-B85F-D6316EDFD687}"/>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kumimoji="1" lang="ja-JP" altLang="en-US" sz="4400" dirty="0">
                <a:solidFill>
                  <a:schemeClr val="tx1"/>
                </a:solidFill>
                <a:latin typeface="ＭＳ Ｐゴシック" panose="020B0600070205080204" pitchFamily="50" charset="-128"/>
                <a:ea typeface="ＭＳ Ｐゴシック" panose="020B0600070205080204" pitchFamily="50" charset="-128"/>
              </a:rPr>
              <a:t>スケジューリング</a:t>
            </a:r>
            <a:endParaRPr lang="ja-JP" altLang="en-US" dirty="0">
              <a:latin typeface="ＭＳ Ｐゴシック" panose="020B0600070205080204" pitchFamily="50" charset="-128"/>
              <a:ea typeface="ＭＳ Ｐゴシック" panose="020B0600070205080204" pitchFamily="50" charset="-128"/>
            </a:endParaRPr>
          </a:p>
        </p:txBody>
      </p:sp>
      <p:sp>
        <p:nvSpPr>
          <p:cNvPr id="51" name="正方形/長方形 50">
            <a:extLst>
              <a:ext uri="{FF2B5EF4-FFF2-40B4-BE49-F238E27FC236}">
                <a16:creationId xmlns:a16="http://schemas.microsoft.com/office/drawing/2014/main" id="{F800643D-8E99-44EB-980A-B62DEDB73257}"/>
              </a:ext>
            </a:extLst>
          </p:cNvPr>
          <p:cNvSpPr/>
          <p:nvPr/>
        </p:nvSpPr>
        <p:spPr>
          <a:xfrm>
            <a:off x="6815716" y="3036493"/>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2" name="テキスト ボックス 51">
            <a:extLst>
              <a:ext uri="{FF2B5EF4-FFF2-40B4-BE49-F238E27FC236}">
                <a16:creationId xmlns:a16="http://schemas.microsoft.com/office/drawing/2014/main" id="{CD8E026C-3D52-44B8-AC0C-CF476AD4993C}"/>
              </a:ext>
            </a:extLst>
          </p:cNvPr>
          <p:cNvSpPr txBox="1"/>
          <p:nvPr/>
        </p:nvSpPr>
        <p:spPr>
          <a:xfrm>
            <a:off x="7073148" y="3013827"/>
            <a:ext cx="646331" cy="369332"/>
          </a:xfrm>
          <a:prstGeom prst="rect">
            <a:avLst/>
          </a:prstGeom>
          <a:noFill/>
        </p:spPr>
        <p:txBody>
          <a:bodyPr wrap="none" rtlCol="0">
            <a:spAutoFit/>
          </a:bodyPr>
          <a:lstStyle/>
          <a:p>
            <a:r>
              <a:rPr lang="ja-JP" altLang="en-US"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53" name="正方形/長方形 52">
            <a:extLst>
              <a:ext uri="{FF2B5EF4-FFF2-40B4-BE49-F238E27FC236}">
                <a16:creationId xmlns:a16="http://schemas.microsoft.com/office/drawing/2014/main" id="{2079AFE9-5E57-4432-B5B8-E2E9E451B76A}"/>
              </a:ext>
            </a:extLst>
          </p:cNvPr>
          <p:cNvSpPr/>
          <p:nvPr/>
        </p:nvSpPr>
        <p:spPr>
          <a:xfrm>
            <a:off x="6815716" y="3494276"/>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4" name="テキスト ボックス 53">
            <a:extLst>
              <a:ext uri="{FF2B5EF4-FFF2-40B4-BE49-F238E27FC236}">
                <a16:creationId xmlns:a16="http://schemas.microsoft.com/office/drawing/2014/main" id="{D8A2AC9C-C28D-4F42-9581-C28A7852AFE7}"/>
              </a:ext>
            </a:extLst>
          </p:cNvPr>
          <p:cNvSpPr txBox="1"/>
          <p:nvPr/>
        </p:nvSpPr>
        <p:spPr>
          <a:xfrm>
            <a:off x="7073148" y="3471610"/>
            <a:ext cx="1911101" cy="369332"/>
          </a:xfrm>
          <a:prstGeom prst="rect">
            <a:avLst/>
          </a:prstGeom>
          <a:noFill/>
        </p:spPr>
        <p:txBody>
          <a:bodyPr wrap="none" rtlCol="0">
            <a:spAutoFit/>
          </a:bodyPr>
          <a:lstStyle/>
          <a:p>
            <a:r>
              <a:rPr lang="ja-JP" altLang="en-US" dirty="0">
                <a:latin typeface="Arial" panose="020B0604020202020204" pitchFamily="34" charset="0"/>
                <a:ea typeface="ＭＳ Ｐゴシック" panose="020B0600070205080204" pitchFamily="50" charset="-128"/>
                <a:cs typeface="Arial" panose="020B0604020202020204" pitchFamily="34" charset="0"/>
              </a:rPr>
              <a:t>作業（タスク番号）</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55" name="テキスト ボックス 54">
            <a:extLst>
              <a:ext uri="{FF2B5EF4-FFF2-40B4-BE49-F238E27FC236}">
                <a16:creationId xmlns:a16="http://schemas.microsoft.com/office/drawing/2014/main" id="{89B71070-307F-4D03-9C1D-CAB4B8C4852F}"/>
              </a:ext>
            </a:extLst>
          </p:cNvPr>
          <p:cNvSpPr txBox="1"/>
          <p:nvPr/>
        </p:nvSpPr>
        <p:spPr>
          <a:xfrm>
            <a:off x="7073147" y="3941368"/>
            <a:ext cx="646331" cy="369332"/>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56" name="正方形/長方形 55">
            <a:extLst>
              <a:ext uri="{FF2B5EF4-FFF2-40B4-BE49-F238E27FC236}">
                <a16:creationId xmlns:a16="http://schemas.microsoft.com/office/drawing/2014/main" id="{C3683A55-BB8F-49AD-AA0E-5D2230259E9E}"/>
              </a:ext>
            </a:extLst>
          </p:cNvPr>
          <p:cNvSpPr/>
          <p:nvPr/>
        </p:nvSpPr>
        <p:spPr>
          <a:xfrm>
            <a:off x="6815716" y="3961267"/>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57" name="矢印: 下 56">
            <a:extLst>
              <a:ext uri="{FF2B5EF4-FFF2-40B4-BE49-F238E27FC236}">
                <a16:creationId xmlns:a16="http://schemas.microsoft.com/office/drawing/2014/main" id="{1AFE3498-57B6-49B6-A148-357188465A6D}"/>
              </a:ext>
            </a:extLst>
          </p:cNvPr>
          <p:cNvSpPr/>
          <p:nvPr/>
        </p:nvSpPr>
        <p:spPr>
          <a:xfrm>
            <a:off x="2119082" y="3297334"/>
            <a:ext cx="1891317" cy="517599"/>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5036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E9294525-2740-2F99-6DDE-20F30CA8A596}"/>
              </a:ext>
            </a:extLst>
          </p:cNvPr>
          <p:cNvSpPr/>
          <p:nvPr/>
        </p:nvSpPr>
        <p:spPr>
          <a:xfrm>
            <a:off x="811658" y="2969232"/>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729123023"/>
              </p:ext>
            </p:extLst>
          </p:nvPr>
        </p:nvGraphicFramePr>
        <p:xfrm>
          <a:off x="571971" y="1346177"/>
          <a:ext cx="8005565" cy="168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1507650"/>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3607356" y="1322984"/>
            <a:ext cx="1929288" cy="369332"/>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ＭＳ Ｐゴシック" panose="020B0600070205080204" pitchFamily="50" charset="-128"/>
                <a:ea typeface="ＭＳ Ｐゴシック" panose="020B0600070205080204" pitchFamily="50" charset="-128"/>
              </a:rPr>
              <a:t>全タスクの完了</a:t>
            </a: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4695290"/>
            <a:ext cx="8534258" cy="1921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故障やタスク完了などの状況変化</a:t>
            </a:r>
            <a:r>
              <a:rPr lang="ja-JP" altLang="en-US" sz="2400" b="1" dirty="0">
                <a:solidFill>
                  <a:schemeClr val="bg1"/>
                </a:solidFill>
                <a:latin typeface="ＭＳ Ｐゴシック" panose="020B0600070205080204" pitchFamily="50" charset="-128"/>
                <a:ea typeface="ＭＳ Ｐゴシック" panose="020B0600070205080204" pitchFamily="50" charset="-128"/>
              </a:rPr>
              <a:t>に</a:t>
            </a:r>
            <a:r>
              <a:rPr lang="ja-JP" altLang="en-US" sz="2400" dirty="0">
                <a:solidFill>
                  <a:schemeClr val="bg1"/>
                </a:solidFill>
                <a:latin typeface="ＭＳ Ｐゴシック" panose="020B0600070205080204" pitchFamily="50" charset="-128"/>
                <a:ea typeface="ＭＳ Ｐゴシック" panose="020B0600070205080204" pitchFamily="50" charset="-128"/>
              </a:rPr>
              <a:t>対して適応的な再配分を実現するためには状況（フェーズ）ごとに最適化が必要</a:t>
            </a:r>
            <a:endParaRPr lang="en-US" altLang="ja-JP" sz="2400" dirty="0">
              <a:solidFill>
                <a:schemeClr val="bg1"/>
              </a:solidFill>
              <a:latin typeface="ＭＳ Ｐゴシック" panose="020B0600070205080204" pitchFamily="50" charset="-128"/>
              <a:ea typeface="ＭＳ Ｐゴシック" panose="020B0600070205080204" pitchFamily="50" charset="-128"/>
            </a:endParaRPr>
          </a:p>
          <a:p>
            <a:pPr marL="285750" indent="-285750">
              <a:buClr>
                <a:schemeClr val="bg1"/>
              </a:buClr>
              <a:buFont typeface="Wingdings" panose="05000000000000000000" pitchFamily="2" charset="2"/>
              <a:buChar char="Ø"/>
            </a:pPr>
            <a:r>
              <a:rPr lang="ja-JP" altLang="en-US" sz="2400" dirty="0">
                <a:solidFill>
                  <a:schemeClr val="bg1"/>
                </a:solidFill>
                <a:latin typeface="ＭＳ Ｐゴシック" panose="020B0600070205080204" pitchFamily="50" charset="-128"/>
                <a:ea typeface="ＭＳ Ｐゴシック" panose="020B0600070205080204" pitchFamily="50" charset="-128"/>
              </a:rPr>
              <a:t>「最適化すべき目的関数」はフェーズごとに異なる（仮定）</a:t>
            </a:r>
            <a:endParaRPr kumimoji="1" lang="ja-JP" altLang="en-US" sz="2400" dirty="0">
              <a:solidFill>
                <a:schemeClr val="bg1"/>
              </a:solidFill>
              <a:latin typeface="ＭＳ Ｐゴシック" panose="020B0600070205080204" pitchFamily="50" charset="-128"/>
              <a:ea typeface="ＭＳ Ｐゴシック" panose="020B0600070205080204" pitchFamily="50" charset="-128"/>
            </a:endParaRPr>
          </a:p>
        </p:txBody>
      </p:sp>
      <p:sp>
        <p:nvSpPr>
          <p:cNvPr id="5" name="タイトル 1">
            <a:extLst>
              <a:ext uri="{FF2B5EF4-FFF2-40B4-BE49-F238E27FC236}">
                <a16:creationId xmlns:a16="http://schemas.microsoft.com/office/drawing/2014/main" id="{8C5B52D2-9F7E-B845-58C3-F5B231048B17}"/>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a:t>
            </a:r>
          </a:p>
        </p:txBody>
      </p:sp>
      <p:sp>
        <p:nvSpPr>
          <p:cNvPr id="11" name="テキスト ボックス 10">
            <a:extLst>
              <a:ext uri="{FF2B5EF4-FFF2-40B4-BE49-F238E27FC236}">
                <a16:creationId xmlns:a16="http://schemas.microsoft.com/office/drawing/2014/main" id="{57CDCD46-3BB6-7352-8B26-70D31C916C91}"/>
              </a:ext>
            </a:extLst>
          </p:cNvPr>
          <p:cNvSpPr txBox="1"/>
          <p:nvPr/>
        </p:nvSpPr>
        <p:spPr>
          <a:xfrm>
            <a:off x="883577" y="3192349"/>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3" name="四角形: 角を丸くする 12">
            <a:extLst>
              <a:ext uri="{FF2B5EF4-FFF2-40B4-BE49-F238E27FC236}">
                <a16:creationId xmlns:a16="http://schemas.microsoft.com/office/drawing/2014/main" id="{1C7C1E73-1D60-8526-7059-6199881A393D}"/>
              </a:ext>
            </a:extLst>
          </p:cNvPr>
          <p:cNvSpPr/>
          <p:nvPr/>
        </p:nvSpPr>
        <p:spPr>
          <a:xfrm>
            <a:off x="3440716"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480B90F-515E-E910-5E0F-17F34BE5EAE7}"/>
              </a:ext>
            </a:extLst>
          </p:cNvPr>
          <p:cNvSpPr txBox="1"/>
          <p:nvPr/>
        </p:nvSpPr>
        <p:spPr>
          <a:xfrm>
            <a:off x="3512635"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17" name="四角形: 角を丸くする 16">
            <a:extLst>
              <a:ext uri="{FF2B5EF4-FFF2-40B4-BE49-F238E27FC236}">
                <a16:creationId xmlns:a16="http://schemas.microsoft.com/office/drawing/2014/main" id="{3D3BF05C-BAFF-730F-0153-F3102F40DF8E}"/>
              </a:ext>
            </a:extLst>
          </p:cNvPr>
          <p:cNvSpPr/>
          <p:nvPr/>
        </p:nvSpPr>
        <p:spPr>
          <a:xfrm>
            <a:off x="6069774" y="2969231"/>
            <a:ext cx="2095928" cy="919538"/>
          </a:xfrm>
          <a:prstGeom prst="roundRect">
            <a:avLst/>
          </a:prstGeom>
          <a:solidFill>
            <a:schemeClr val="bg1"/>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15C93BD-81A1-205D-A310-9457349A736C}"/>
              </a:ext>
            </a:extLst>
          </p:cNvPr>
          <p:cNvSpPr txBox="1"/>
          <p:nvPr/>
        </p:nvSpPr>
        <p:spPr>
          <a:xfrm>
            <a:off x="6141693" y="3192348"/>
            <a:ext cx="2024009" cy="461665"/>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２段階最適化</a:t>
            </a:r>
          </a:p>
        </p:txBody>
      </p:sp>
      <p:sp>
        <p:nvSpPr>
          <p:cNvPr id="20" name="テキスト ボックス 19">
            <a:extLst>
              <a:ext uri="{FF2B5EF4-FFF2-40B4-BE49-F238E27FC236}">
                <a16:creationId xmlns:a16="http://schemas.microsoft.com/office/drawing/2014/main" id="{C22057F4-7C30-1047-B9F9-8697BBC3DED6}"/>
              </a:ext>
            </a:extLst>
          </p:cNvPr>
          <p:cNvSpPr txBox="1"/>
          <p:nvPr/>
        </p:nvSpPr>
        <p:spPr>
          <a:xfrm>
            <a:off x="304871" y="4107736"/>
            <a:ext cx="4924675" cy="400110"/>
          </a:xfrm>
          <a:prstGeom prst="rect">
            <a:avLst/>
          </a:prstGeom>
          <a:noFill/>
        </p:spPr>
        <p:txBody>
          <a:bodyPr wrap="square">
            <a:spAutoFit/>
          </a:bodyPr>
          <a:lstStyle/>
          <a:p>
            <a:pPr>
              <a:buClr>
                <a:schemeClr val="bg1"/>
              </a:buClr>
            </a:pPr>
            <a:r>
              <a:rPr lang="ja-JP" altLang="en-US" sz="2000" dirty="0">
                <a:latin typeface="ＭＳ Ｐゴシック" panose="020B0600070205080204" pitchFamily="50" charset="-128"/>
                <a:ea typeface="ＭＳ Ｐゴシック" panose="020B0600070205080204" pitchFamily="50" charset="-128"/>
              </a:rPr>
              <a:t>２段階最適化ではモジュールの配分を固定</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5630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フェーズ制御の目的関数</a:t>
            </a:r>
          </a:p>
        </p:txBody>
      </p:sp>
      <p:sp>
        <p:nvSpPr>
          <p:cNvPr id="3" name="テキスト ボックス 2">
            <a:extLst>
              <a:ext uri="{FF2B5EF4-FFF2-40B4-BE49-F238E27FC236}">
                <a16:creationId xmlns:a16="http://schemas.microsoft.com/office/drawing/2014/main" id="{A1CE29B4-08E0-1F3F-F53B-F8487B7E40B5}"/>
              </a:ext>
            </a:extLst>
          </p:cNvPr>
          <p:cNvSpPr txBox="1"/>
          <p:nvPr/>
        </p:nvSpPr>
        <p:spPr>
          <a:xfrm>
            <a:off x="332417" y="1358474"/>
            <a:ext cx="5761620" cy="2985433"/>
          </a:xfrm>
          <a:prstGeom prst="rect">
            <a:avLst/>
          </a:prstGeom>
          <a:noFill/>
        </p:spPr>
        <p:txBody>
          <a:bodyPr wrap="square">
            <a:spAutoFit/>
          </a:bodyPr>
          <a:lstStyle/>
          <a:p>
            <a:pPr>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モジュラーロボット配分： </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使用モジュールの合計使用時間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モジュール運搬距離 </a:t>
            </a:r>
            <a:r>
              <a:rPr lang="en-US" altLang="ja-JP" sz="2000" dirty="0">
                <a:latin typeface="ＭＳ Ｐゴシック" panose="020B0600070205080204" pitchFamily="50" charset="-128"/>
                <a:ea typeface="ＭＳ Ｐゴシック" panose="020B0600070205080204" pitchFamily="50" charset="-128"/>
              </a:rPr>
              <a:t>(minimize)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Transport</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685800" lvl="1" indent="-228600">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Manufacture</a:t>
            </a:r>
            <a:r>
              <a:rPr lang="ja-JP" altLang="en-US" sz="2000" dirty="0">
                <a:latin typeface="ＭＳ Ｐゴシック" panose="020B0600070205080204" pitchFamily="50" charset="-128"/>
                <a:ea typeface="ＭＳ Ｐゴシック" panose="020B0600070205080204" pitchFamily="50" charset="-128"/>
              </a:rPr>
              <a:t>の総量 </a:t>
            </a:r>
            <a:r>
              <a:rPr lang="en-US" altLang="ja-JP" sz="2000" dirty="0">
                <a:latin typeface="ＭＳ Ｐゴシック" panose="020B0600070205080204" pitchFamily="50" charset="-128"/>
                <a:ea typeface="ＭＳ Ｐゴシック" panose="020B0600070205080204" pitchFamily="50" charset="-128"/>
              </a:rPr>
              <a:t>(maximize)</a:t>
            </a:r>
          </a:p>
          <a:p>
            <a:pPr marL="228600" indent="-228600">
              <a:buFont typeface="Arial" panose="020B0604020202020204" pitchFamily="34" charset="0"/>
              <a:buChar char="•"/>
            </a:pPr>
            <a:r>
              <a:rPr kumimoji="1" lang="ja-JP" altLang="en-US" sz="2400" dirty="0">
                <a:latin typeface="ＭＳ Ｐゴシック" panose="020B0600070205080204" pitchFamily="50" charset="-128"/>
                <a:ea typeface="ＭＳ Ｐゴシック" panose="020B0600070205080204" pitchFamily="50" charset="-128"/>
              </a:rPr>
              <a:t>タスク</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スケジューリング</a:t>
            </a:r>
            <a:r>
              <a:rPr lang="ja-JP" altLang="en-US" sz="2400" dirty="0">
                <a:latin typeface="ＭＳ Ｐゴシック" panose="020B0600070205080204" pitchFamily="50" charset="-128"/>
                <a:ea typeface="ＭＳ Ｐゴシック" panose="020B0600070205080204" pitchFamily="50" charset="-128"/>
              </a:rPr>
              <a:t>：</a:t>
            </a:r>
            <a:r>
              <a:rPr lang="ja-JP" altLang="en-US" sz="2400" dirty="0">
                <a:solidFill>
                  <a:srgbClr val="FF0000"/>
                </a:solidFill>
                <a:latin typeface="ＭＳ Ｐゴシック" panose="020B0600070205080204" pitchFamily="50" charset="-128"/>
                <a:ea typeface="ＭＳ Ｐゴシック" panose="020B0600070205080204" pitchFamily="50" charset="-128"/>
              </a:rPr>
              <a:t>多目的</a:t>
            </a:r>
            <a:r>
              <a:rPr lang="ja-JP" altLang="en-US" sz="2400" dirty="0">
                <a:latin typeface="ＭＳ Ｐゴシック" panose="020B0600070205080204" pitchFamily="50" charset="-128"/>
                <a:ea typeface="ＭＳ Ｐゴシック" panose="020B0600070205080204" pitchFamily="50" charset="-128"/>
              </a:rPr>
              <a:t>最適化</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残タスク総量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残タスク分散　</a:t>
            </a:r>
            <a:r>
              <a:rPr lang="en-US" altLang="ja-JP" sz="2000" dirty="0">
                <a:latin typeface="ＭＳ Ｐゴシック" panose="020B0600070205080204" pitchFamily="50" charset="-128"/>
                <a:ea typeface="ＭＳ Ｐゴシック" panose="020B0600070205080204" pitchFamily="50" charset="-128"/>
              </a:rPr>
              <a:t>(minimize)</a:t>
            </a:r>
          </a:p>
          <a:p>
            <a:pPr marL="742950" lvl="1" indent="-28575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モジュール使用時間分散 </a:t>
            </a:r>
            <a:r>
              <a:rPr lang="en-US" altLang="ja-JP" sz="2000" dirty="0">
                <a:latin typeface="ＭＳ Ｐゴシック" panose="020B0600070205080204" pitchFamily="50" charset="-128"/>
                <a:ea typeface="ＭＳ Ｐゴシック" panose="020B0600070205080204" pitchFamily="50" charset="-128"/>
              </a:rPr>
              <a:t>(minimize)</a:t>
            </a:r>
          </a:p>
        </p:txBody>
      </p:sp>
      <p:cxnSp>
        <p:nvCxnSpPr>
          <p:cNvPr id="5" name="直線矢印コネクタ 4">
            <a:extLst>
              <a:ext uri="{FF2B5EF4-FFF2-40B4-BE49-F238E27FC236}">
                <a16:creationId xmlns:a16="http://schemas.microsoft.com/office/drawing/2014/main" id="{2E5C0C80-885C-E940-00CA-026E81742341}"/>
              </a:ext>
            </a:extLst>
          </p:cNvPr>
          <p:cNvCxnSpPr/>
          <p:nvPr/>
        </p:nvCxnSpPr>
        <p:spPr>
          <a:xfrm>
            <a:off x="608102" y="6318608"/>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DC170173-84EA-6F0E-86F5-D188E13B0A34}"/>
              </a:ext>
            </a:extLst>
          </p:cNvPr>
          <p:cNvCxnSpPr>
            <a:cxnSpLocks/>
          </p:cNvCxnSpPr>
          <p:nvPr/>
        </p:nvCxnSpPr>
        <p:spPr>
          <a:xfrm flipV="1">
            <a:off x="760502" y="4981695"/>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5E32A762-CD6F-131A-1891-8F4D62A2E2C5}"/>
              </a:ext>
            </a:extLst>
          </p:cNvPr>
          <p:cNvSpPr/>
          <p:nvPr/>
        </p:nvSpPr>
        <p:spPr>
          <a:xfrm>
            <a:off x="1119883" y="5013790"/>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09D66B5-3C96-852E-FA10-7E4C9EAE2197}"/>
              </a:ext>
            </a:extLst>
          </p:cNvPr>
          <p:cNvSpPr/>
          <p:nvPr/>
        </p:nvSpPr>
        <p:spPr>
          <a:xfrm>
            <a:off x="1409057" y="557373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DCAA5CC-D2C5-07AC-F291-1C4C067798B6}"/>
              </a:ext>
            </a:extLst>
          </p:cNvPr>
          <p:cNvSpPr/>
          <p:nvPr/>
        </p:nvSpPr>
        <p:spPr>
          <a:xfrm>
            <a:off x="1782674" y="5812085"/>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3CE9B0A-1B10-00D6-F1B9-F21B7BF3E281}"/>
              </a:ext>
            </a:extLst>
          </p:cNvPr>
          <p:cNvSpPr/>
          <p:nvPr/>
        </p:nvSpPr>
        <p:spPr>
          <a:xfrm>
            <a:off x="2356314" y="5997013"/>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7A7C264-5FE2-4123-0AC0-8E46683D0231}"/>
              </a:ext>
            </a:extLst>
          </p:cNvPr>
          <p:cNvSpPr txBox="1"/>
          <p:nvPr/>
        </p:nvSpPr>
        <p:spPr>
          <a:xfrm>
            <a:off x="760501" y="6377442"/>
            <a:ext cx="3025309" cy="369332"/>
          </a:xfrm>
          <a:prstGeom prst="rect">
            <a:avLst/>
          </a:prstGeom>
          <a:noFill/>
        </p:spPr>
        <p:txBody>
          <a:bodyPr wrap="square">
            <a:spAutoFit/>
          </a:bodyPr>
          <a:lstStyle/>
          <a:p>
            <a:r>
              <a:rPr lang="ja-JP" altLang="en-US" sz="1800" dirty="0">
                <a:latin typeface="ＭＳ Ｐゴシック" panose="020B0600070205080204" pitchFamily="50" charset="-128"/>
                <a:ea typeface="ＭＳ Ｐゴシック" panose="020B0600070205080204" pitchFamily="50" charset="-128"/>
              </a:rPr>
              <a:t>モジュラーロボット配分</a:t>
            </a:r>
            <a:r>
              <a:rPr lang="ja-JP" altLang="en-US" dirty="0">
                <a:latin typeface="ＭＳ Ｐゴシック" panose="020B0600070205080204" pitchFamily="50" charset="-128"/>
                <a:ea typeface="ＭＳ Ｐゴシック" panose="020B0600070205080204" pitchFamily="50" charset="-128"/>
              </a:rPr>
              <a:t>結果</a:t>
            </a:r>
            <a:endParaRPr lang="ja-JP" altLang="en-US" dirty="0"/>
          </a:p>
        </p:txBody>
      </p:sp>
      <p:sp>
        <p:nvSpPr>
          <p:cNvPr id="17" name="テキスト ボックス 16">
            <a:extLst>
              <a:ext uri="{FF2B5EF4-FFF2-40B4-BE49-F238E27FC236}">
                <a16:creationId xmlns:a16="http://schemas.microsoft.com/office/drawing/2014/main" id="{BAEF7477-6179-3D33-AE61-AC476DBA5A36}"/>
              </a:ext>
            </a:extLst>
          </p:cNvPr>
          <p:cNvSpPr txBox="1"/>
          <p:nvPr/>
        </p:nvSpPr>
        <p:spPr>
          <a:xfrm>
            <a:off x="3193342" y="600811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B5A537D0-6828-DE7E-DD5D-29684C3E5B05}"/>
              </a:ext>
            </a:extLst>
          </p:cNvPr>
          <p:cNvSpPr txBox="1"/>
          <p:nvPr/>
        </p:nvSpPr>
        <p:spPr>
          <a:xfrm>
            <a:off x="332416" y="4553530"/>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55D7857B-9DA1-5E5B-18F6-B65527E92544}"/>
              </a:ext>
            </a:extLst>
          </p:cNvPr>
          <p:cNvSpPr txBox="1"/>
          <p:nvPr/>
        </p:nvSpPr>
        <p:spPr>
          <a:xfrm>
            <a:off x="469189" y="4461197"/>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6D513BA-FB6F-CCCD-2533-D04D3F04471E}"/>
              </a:ext>
            </a:extLst>
          </p:cNvPr>
          <p:cNvSpPr txBox="1"/>
          <p:nvPr/>
        </p:nvSpPr>
        <p:spPr>
          <a:xfrm>
            <a:off x="3324984" y="5901705"/>
            <a:ext cx="592468" cy="276999"/>
          </a:xfrm>
          <a:prstGeom prst="rect">
            <a:avLst/>
          </a:prstGeom>
          <a:noFill/>
        </p:spPr>
        <p:txBody>
          <a:bodyPr wrap="square">
            <a:spAutoFit/>
          </a:bodyPr>
          <a:lstStyle/>
          <a:p>
            <a:r>
              <a:rPr lang="en-US" altLang="ja-JP" baseline="-25000" dirty="0" err="1">
                <a:latin typeface="Times New Roman" panose="02020603050405020304" pitchFamily="18" charset="0"/>
                <a:cs typeface="Times New Roman" panose="02020603050405020304" pitchFamily="18" charset="0"/>
              </a:rPr>
              <a:t>modu</a:t>
            </a:r>
            <a:endParaRPr lang="ja-JP" altLang="en-US" baseline="-25000" dirty="0">
              <a:latin typeface="Times New Roman" panose="02020603050405020304" pitchFamily="18" charset="0"/>
              <a:cs typeface="Times New Roman" panose="02020603050405020304" pitchFamily="18" charset="0"/>
            </a:endParaRPr>
          </a:p>
        </p:txBody>
      </p:sp>
      <p:cxnSp>
        <p:nvCxnSpPr>
          <p:cNvPr id="22" name="直線矢印コネクタ 21">
            <a:extLst>
              <a:ext uri="{FF2B5EF4-FFF2-40B4-BE49-F238E27FC236}">
                <a16:creationId xmlns:a16="http://schemas.microsoft.com/office/drawing/2014/main" id="{E2618BEF-9610-CC0D-9845-9E72FF8C4F02}"/>
              </a:ext>
            </a:extLst>
          </p:cNvPr>
          <p:cNvCxnSpPr/>
          <p:nvPr/>
        </p:nvCxnSpPr>
        <p:spPr>
          <a:xfrm>
            <a:off x="5135248" y="6321460"/>
            <a:ext cx="24844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879BE31F-B8F3-DB24-0863-6CCD2A3CF0A3}"/>
              </a:ext>
            </a:extLst>
          </p:cNvPr>
          <p:cNvCxnSpPr>
            <a:cxnSpLocks/>
          </p:cNvCxnSpPr>
          <p:nvPr/>
        </p:nvCxnSpPr>
        <p:spPr>
          <a:xfrm flipV="1">
            <a:off x="5287648" y="4984547"/>
            <a:ext cx="0" cy="1489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楕円 23">
            <a:extLst>
              <a:ext uri="{FF2B5EF4-FFF2-40B4-BE49-F238E27FC236}">
                <a16:creationId xmlns:a16="http://schemas.microsoft.com/office/drawing/2014/main" id="{B6C06323-48D6-476F-1ADB-CC35760E2293}"/>
              </a:ext>
            </a:extLst>
          </p:cNvPr>
          <p:cNvSpPr/>
          <p:nvPr/>
        </p:nvSpPr>
        <p:spPr>
          <a:xfrm>
            <a:off x="5647029" y="50166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CB6449D-20CF-48F6-D148-BC745696BB4D}"/>
              </a:ext>
            </a:extLst>
          </p:cNvPr>
          <p:cNvSpPr/>
          <p:nvPr/>
        </p:nvSpPr>
        <p:spPr>
          <a:xfrm>
            <a:off x="5936203" y="557658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E9D8993-211E-EFEB-7DAB-8E8F64C92DDC}"/>
              </a:ext>
            </a:extLst>
          </p:cNvPr>
          <p:cNvSpPr/>
          <p:nvPr/>
        </p:nvSpPr>
        <p:spPr>
          <a:xfrm>
            <a:off x="6309820" y="5814937"/>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4977971-EBC4-B9B3-11E2-F7909CFEB458}"/>
              </a:ext>
            </a:extLst>
          </p:cNvPr>
          <p:cNvSpPr/>
          <p:nvPr/>
        </p:nvSpPr>
        <p:spPr>
          <a:xfrm>
            <a:off x="6883460" y="5999865"/>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DFB15A2-3C65-6C30-4DA2-92C158D8C7C2}"/>
              </a:ext>
            </a:extLst>
          </p:cNvPr>
          <p:cNvSpPr txBox="1"/>
          <p:nvPr/>
        </p:nvSpPr>
        <p:spPr>
          <a:xfrm>
            <a:off x="5287647" y="6380294"/>
            <a:ext cx="3025309" cy="369332"/>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タスク</a:t>
            </a:r>
            <a:r>
              <a:rPr kumimoji="1" lang="ja-JP" altLang="en-US" sz="1800" dirty="0">
                <a:solidFill>
                  <a:schemeClr val="tx1"/>
                </a:solidFill>
                <a:latin typeface="ＭＳ Ｐゴシック" panose="020B0600070205080204" pitchFamily="50" charset="-128"/>
                <a:ea typeface="ＭＳ Ｐゴシック" panose="020B0600070205080204" pitchFamily="50" charset="-128"/>
              </a:rPr>
              <a:t>スケジューリング</a:t>
            </a:r>
            <a:endParaRPr lang="ja-JP" altLang="en-US" dirty="0"/>
          </a:p>
        </p:txBody>
      </p:sp>
      <p:sp>
        <p:nvSpPr>
          <p:cNvPr id="29" name="テキスト ボックス 28">
            <a:extLst>
              <a:ext uri="{FF2B5EF4-FFF2-40B4-BE49-F238E27FC236}">
                <a16:creationId xmlns:a16="http://schemas.microsoft.com/office/drawing/2014/main" id="{28609909-CC42-7328-4F2A-FBD9CC26F6C3}"/>
              </a:ext>
            </a:extLst>
          </p:cNvPr>
          <p:cNvSpPr txBox="1"/>
          <p:nvPr/>
        </p:nvSpPr>
        <p:spPr>
          <a:xfrm>
            <a:off x="7720488" y="601096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1</a:t>
            </a:r>
            <a:endParaRPr lang="ja-JP" altLang="en-US" baseline="-25000"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4A19F6AC-83FA-6087-4BA9-4FAB510951EA}"/>
              </a:ext>
            </a:extLst>
          </p:cNvPr>
          <p:cNvSpPr txBox="1"/>
          <p:nvPr/>
        </p:nvSpPr>
        <p:spPr>
          <a:xfrm>
            <a:off x="4859562" y="4556382"/>
            <a:ext cx="592468" cy="369332"/>
          </a:xfrm>
          <a:prstGeom prst="rect">
            <a:avLst/>
          </a:prstGeom>
          <a:noFill/>
        </p:spPr>
        <p:txBody>
          <a:bodyPr wrap="square">
            <a:spAutoFit/>
          </a:bodyPr>
          <a:lstStyle/>
          <a:p>
            <a:r>
              <a:rPr lang="en-US" altLang="ja-JP" sz="1800" i="1" dirty="0">
                <a:latin typeface="Times New Roman" panose="02020603050405020304" pitchFamily="18" charset="0"/>
                <a:ea typeface="ＭＳ Ｐゴシック" panose="020B0600070205080204" pitchFamily="50" charset="-128"/>
                <a:cs typeface="Times New Roman" panose="02020603050405020304" pitchFamily="18" charset="0"/>
              </a:rPr>
              <a:t>f</a:t>
            </a:r>
            <a:r>
              <a:rPr lang="en-US" altLang="ja-JP" sz="1800" baseline="-25000" dirty="0">
                <a:latin typeface="Times New Roman" panose="02020603050405020304" pitchFamily="18" charset="0"/>
                <a:ea typeface="ＭＳ Ｐゴシック" panose="020B0600070205080204" pitchFamily="50" charset="-128"/>
                <a:cs typeface="Times New Roman" panose="02020603050405020304" pitchFamily="18" charset="0"/>
              </a:rPr>
              <a:t>2</a:t>
            </a:r>
            <a:endParaRPr lang="ja-JP" altLang="en-US" baseline="-25000" dirty="0">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E4B44C7E-18F4-BE08-638C-C95B0593A798}"/>
              </a:ext>
            </a:extLst>
          </p:cNvPr>
          <p:cNvSpPr txBox="1"/>
          <p:nvPr/>
        </p:nvSpPr>
        <p:spPr>
          <a:xfrm>
            <a:off x="4996335" y="4464049"/>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C5D061D1-8969-608E-C463-B780F34131FA}"/>
              </a:ext>
            </a:extLst>
          </p:cNvPr>
          <p:cNvSpPr txBox="1"/>
          <p:nvPr/>
        </p:nvSpPr>
        <p:spPr>
          <a:xfrm>
            <a:off x="7852130" y="5904557"/>
            <a:ext cx="592468" cy="276999"/>
          </a:xfrm>
          <a:prstGeom prst="rect">
            <a:avLst/>
          </a:prstGeom>
          <a:noFill/>
        </p:spPr>
        <p:txBody>
          <a:bodyPr wrap="square">
            <a:spAutoFit/>
          </a:bodyPr>
          <a:lstStyle/>
          <a:p>
            <a:r>
              <a:rPr lang="en-US" altLang="ja-JP" baseline="-25000" dirty="0">
                <a:latin typeface="Times New Roman" panose="02020603050405020304" pitchFamily="18" charset="0"/>
                <a:cs typeface="Times New Roman" panose="02020603050405020304" pitchFamily="18" charset="0"/>
              </a:rPr>
              <a:t>task</a:t>
            </a:r>
            <a:endParaRPr lang="ja-JP" altLang="en-US" baseline="-25000" dirty="0">
              <a:latin typeface="Times New Roman" panose="02020603050405020304" pitchFamily="18" charset="0"/>
              <a:cs typeface="Times New Roman" panose="02020603050405020304" pitchFamily="18" charset="0"/>
            </a:endParaRPr>
          </a:p>
        </p:txBody>
      </p:sp>
      <p:sp>
        <p:nvSpPr>
          <p:cNvPr id="33" name="矢印: 右 32">
            <a:extLst>
              <a:ext uri="{FF2B5EF4-FFF2-40B4-BE49-F238E27FC236}">
                <a16:creationId xmlns:a16="http://schemas.microsoft.com/office/drawing/2014/main" id="{D1DC815B-1731-763B-DD7A-25705CAE6966}"/>
              </a:ext>
            </a:extLst>
          </p:cNvPr>
          <p:cNvSpPr/>
          <p:nvPr/>
        </p:nvSpPr>
        <p:spPr>
          <a:xfrm>
            <a:off x="4081890" y="5106256"/>
            <a:ext cx="389883" cy="10724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8C7AE62-956C-6700-3CE1-07364D12B37C}"/>
              </a:ext>
            </a:extLst>
          </p:cNvPr>
          <p:cNvSpPr/>
          <p:nvPr/>
        </p:nvSpPr>
        <p:spPr>
          <a:xfrm>
            <a:off x="6852718" y="4867714"/>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7D8CC7F4-48DA-8031-C1AE-9EABBD6D4AA0}"/>
              </a:ext>
            </a:extLst>
          </p:cNvPr>
          <p:cNvSpPr/>
          <p:nvPr/>
        </p:nvSpPr>
        <p:spPr>
          <a:xfrm>
            <a:off x="6255248" y="4853927"/>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A1811A0B-D7ED-55E2-774C-1360D8BB5601}"/>
              </a:ext>
            </a:extLst>
          </p:cNvPr>
          <p:cNvSpPr/>
          <p:nvPr/>
        </p:nvSpPr>
        <p:spPr>
          <a:xfrm>
            <a:off x="6512400" y="5162528"/>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858554-BE31-07A3-F2DD-7694B2A251C5}"/>
              </a:ext>
            </a:extLst>
          </p:cNvPr>
          <p:cNvSpPr/>
          <p:nvPr/>
        </p:nvSpPr>
        <p:spPr>
          <a:xfrm>
            <a:off x="7125554" y="5419456"/>
            <a:ext cx="205484" cy="1849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700A1B2-B0F7-30E1-0250-84A273A45D34}"/>
              </a:ext>
            </a:extLst>
          </p:cNvPr>
          <p:cNvSpPr/>
          <p:nvPr/>
        </p:nvSpPr>
        <p:spPr>
          <a:xfrm>
            <a:off x="5799429" y="516904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747D80D9-B39F-2B00-63DA-FD0AE8AD2C17}"/>
              </a:ext>
            </a:extLst>
          </p:cNvPr>
          <p:cNvSpPr/>
          <p:nvPr/>
        </p:nvSpPr>
        <p:spPr>
          <a:xfrm>
            <a:off x="5869637" y="53317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BC569D13-FBEA-1043-B083-27958F9F8785}"/>
              </a:ext>
            </a:extLst>
          </p:cNvPr>
          <p:cNvSpPr/>
          <p:nvPr/>
        </p:nvSpPr>
        <p:spPr>
          <a:xfrm>
            <a:off x="6022037" y="54841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1E5884C0-F362-5EE7-1DAB-C7338CEB2E6B}"/>
              </a:ext>
            </a:extLst>
          </p:cNvPr>
          <p:cNvSpPr/>
          <p:nvPr/>
        </p:nvSpPr>
        <p:spPr>
          <a:xfrm>
            <a:off x="6174437" y="5636516"/>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A97C1004-264A-D243-EA26-CF0EDC55C191}"/>
              </a:ext>
            </a:extLst>
          </p:cNvPr>
          <p:cNvSpPr/>
          <p:nvPr/>
        </p:nvSpPr>
        <p:spPr>
          <a:xfrm>
            <a:off x="6460399" y="57478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A0C1F027-AFC2-0D91-B070-18D957B2D805}"/>
              </a:ext>
            </a:extLst>
          </p:cNvPr>
          <p:cNvSpPr/>
          <p:nvPr/>
        </p:nvSpPr>
        <p:spPr>
          <a:xfrm>
            <a:off x="6633347" y="590022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CF50A9AD-BEC8-947C-B4E9-D9B6C7E0D8B8}"/>
              </a:ext>
            </a:extLst>
          </p:cNvPr>
          <p:cNvSpPr/>
          <p:nvPr/>
        </p:nvSpPr>
        <p:spPr>
          <a:xfrm>
            <a:off x="6744651" y="6103990"/>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F6F363D6-B597-AB84-C4FF-2739FAFAE2AB}"/>
              </a:ext>
            </a:extLst>
          </p:cNvPr>
          <p:cNvSpPr/>
          <p:nvPr/>
        </p:nvSpPr>
        <p:spPr>
          <a:xfrm>
            <a:off x="7092257" y="6163922"/>
            <a:ext cx="72000" cy="72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BB45E60C-C719-71D6-2968-CBB33AE67A85}"/>
              </a:ext>
            </a:extLst>
          </p:cNvPr>
          <p:cNvCxnSpPr>
            <a:stCxn id="36" idx="3"/>
            <a:endCxn id="40" idx="4"/>
          </p:cNvCxnSpPr>
          <p:nvPr/>
        </p:nvCxnSpPr>
        <p:spPr>
          <a:xfrm flipH="1">
            <a:off x="6094037" y="5320374"/>
            <a:ext cx="448455" cy="19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9440B09A-3B9C-AF83-B156-EB3F462222E0}"/>
              </a:ext>
            </a:extLst>
          </p:cNvPr>
          <p:cNvCxnSpPr>
            <a:cxnSpLocks/>
            <a:stCxn id="36" idx="3"/>
            <a:endCxn id="41" idx="7"/>
          </p:cNvCxnSpPr>
          <p:nvPr/>
        </p:nvCxnSpPr>
        <p:spPr>
          <a:xfrm flipH="1">
            <a:off x="6235893" y="5320374"/>
            <a:ext cx="306599" cy="326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0F4F2CCA-82C5-8EB5-DEC3-65BA626967C7}"/>
              </a:ext>
            </a:extLst>
          </p:cNvPr>
          <p:cNvCxnSpPr>
            <a:cxnSpLocks/>
            <a:stCxn id="35" idx="3"/>
            <a:endCxn id="24" idx="1"/>
          </p:cNvCxnSpPr>
          <p:nvPr/>
        </p:nvCxnSpPr>
        <p:spPr>
          <a:xfrm flipH="1">
            <a:off x="5657573" y="5011773"/>
            <a:ext cx="627767" cy="15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線矢印コネクタ 59">
            <a:extLst>
              <a:ext uri="{FF2B5EF4-FFF2-40B4-BE49-F238E27FC236}">
                <a16:creationId xmlns:a16="http://schemas.microsoft.com/office/drawing/2014/main" id="{9E7A4237-90DD-702B-6C8A-47985ABA916E}"/>
              </a:ext>
            </a:extLst>
          </p:cNvPr>
          <p:cNvCxnSpPr>
            <a:cxnSpLocks/>
            <a:stCxn id="35" idx="3"/>
          </p:cNvCxnSpPr>
          <p:nvPr/>
        </p:nvCxnSpPr>
        <p:spPr>
          <a:xfrm flipH="1">
            <a:off x="5809973" y="5011773"/>
            <a:ext cx="475367" cy="188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4F1E85E-5F65-07D6-81E5-C2E2E761878B}"/>
              </a:ext>
            </a:extLst>
          </p:cNvPr>
          <p:cNvCxnSpPr>
            <a:cxnSpLocks/>
            <a:stCxn id="35" idx="3"/>
            <a:endCxn id="39" idx="7"/>
          </p:cNvCxnSpPr>
          <p:nvPr/>
        </p:nvCxnSpPr>
        <p:spPr>
          <a:xfrm flipH="1">
            <a:off x="5931093" y="5011773"/>
            <a:ext cx="354247" cy="330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フリーフォーム: 図形 69">
            <a:extLst>
              <a:ext uri="{FF2B5EF4-FFF2-40B4-BE49-F238E27FC236}">
                <a16:creationId xmlns:a16="http://schemas.microsoft.com/office/drawing/2014/main" id="{D003FBD6-25FE-7670-D296-AE0590C67AE4}"/>
              </a:ext>
            </a:extLst>
          </p:cNvPr>
          <p:cNvSpPr/>
          <p:nvPr/>
        </p:nvSpPr>
        <p:spPr>
          <a:xfrm>
            <a:off x="5539229" y="4857532"/>
            <a:ext cx="1693573" cy="1440481"/>
          </a:xfrm>
          <a:custGeom>
            <a:avLst/>
            <a:gdLst>
              <a:gd name="connsiteX0" fmla="*/ 471152 w 1778692"/>
              <a:gd name="connsiteY0" fmla="*/ 967915 h 1440129"/>
              <a:gd name="connsiteX1" fmla="*/ 80734 w 1778692"/>
              <a:gd name="connsiteY1" fmla="*/ 536401 h 1440129"/>
              <a:gd name="connsiteX2" fmla="*/ 19089 w 1778692"/>
              <a:gd name="connsiteY2" fmla="*/ 74064 h 1440129"/>
              <a:gd name="connsiteX3" fmla="*/ 327314 w 1778692"/>
              <a:gd name="connsiteY3" fmla="*/ 43241 h 1440129"/>
              <a:gd name="connsiteX4" fmla="*/ 656087 w 1778692"/>
              <a:gd name="connsiteY4" fmla="*/ 495304 h 1440129"/>
              <a:gd name="connsiteX5" fmla="*/ 1087601 w 1778692"/>
              <a:gd name="connsiteY5" fmla="*/ 803529 h 1440129"/>
              <a:gd name="connsiteX6" fmla="*/ 1580761 w 1778692"/>
              <a:gd name="connsiteY6" fmla="*/ 1132302 h 1440129"/>
              <a:gd name="connsiteX7" fmla="*/ 1745148 w 1778692"/>
              <a:gd name="connsiteY7" fmla="*/ 1296688 h 1440129"/>
              <a:gd name="connsiteX8" fmla="*/ 1755422 w 1778692"/>
              <a:gd name="connsiteY8" fmla="*/ 1399430 h 1440129"/>
              <a:gd name="connsiteX9" fmla="*/ 1488294 w 1778692"/>
              <a:gd name="connsiteY9" fmla="*/ 1430252 h 1440129"/>
              <a:gd name="connsiteX10" fmla="*/ 810199 w 1778692"/>
              <a:gd name="connsiteY10" fmla="*/ 1235043 h 1440129"/>
              <a:gd name="connsiteX11" fmla="*/ 471152 w 1778692"/>
              <a:gd name="connsiteY11" fmla="*/ 967915 h 1440129"/>
              <a:gd name="connsiteX0" fmla="*/ 471152 w 1757348"/>
              <a:gd name="connsiteY0" fmla="*/ 967915 h 1440129"/>
              <a:gd name="connsiteX1" fmla="*/ 80734 w 1757348"/>
              <a:gd name="connsiteY1" fmla="*/ 536401 h 1440129"/>
              <a:gd name="connsiteX2" fmla="*/ 19089 w 1757348"/>
              <a:gd name="connsiteY2" fmla="*/ 74064 h 1440129"/>
              <a:gd name="connsiteX3" fmla="*/ 327314 w 1757348"/>
              <a:gd name="connsiteY3" fmla="*/ 43241 h 1440129"/>
              <a:gd name="connsiteX4" fmla="*/ 656087 w 1757348"/>
              <a:gd name="connsiteY4" fmla="*/ 495304 h 1440129"/>
              <a:gd name="connsiteX5" fmla="*/ 1087601 w 1757348"/>
              <a:gd name="connsiteY5" fmla="*/ 803529 h 1440129"/>
              <a:gd name="connsiteX6" fmla="*/ 1580761 w 1757348"/>
              <a:gd name="connsiteY6" fmla="*/ 1132302 h 1440129"/>
              <a:gd name="connsiteX7" fmla="*/ 1755422 w 1757348"/>
              <a:gd name="connsiteY7" fmla="*/ 1399430 h 1440129"/>
              <a:gd name="connsiteX8" fmla="*/ 1488294 w 1757348"/>
              <a:gd name="connsiteY8" fmla="*/ 1430252 h 1440129"/>
              <a:gd name="connsiteX9" fmla="*/ 810199 w 1757348"/>
              <a:gd name="connsiteY9" fmla="*/ 1235043 h 1440129"/>
              <a:gd name="connsiteX10" fmla="*/ 471152 w 1757348"/>
              <a:gd name="connsiteY10" fmla="*/ 967915 h 1440129"/>
              <a:gd name="connsiteX0" fmla="*/ 471152 w 1717297"/>
              <a:gd name="connsiteY0" fmla="*/ 967915 h 1436745"/>
              <a:gd name="connsiteX1" fmla="*/ 80734 w 1717297"/>
              <a:gd name="connsiteY1" fmla="*/ 536401 h 1436745"/>
              <a:gd name="connsiteX2" fmla="*/ 19089 w 1717297"/>
              <a:gd name="connsiteY2" fmla="*/ 74064 h 1436745"/>
              <a:gd name="connsiteX3" fmla="*/ 327314 w 1717297"/>
              <a:gd name="connsiteY3" fmla="*/ 43241 h 1436745"/>
              <a:gd name="connsiteX4" fmla="*/ 656087 w 1717297"/>
              <a:gd name="connsiteY4" fmla="*/ 495304 h 1436745"/>
              <a:gd name="connsiteX5" fmla="*/ 1087601 w 1717297"/>
              <a:gd name="connsiteY5" fmla="*/ 803529 h 1436745"/>
              <a:gd name="connsiteX6" fmla="*/ 1580761 w 1717297"/>
              <a:gd name="connsiteY6" fmla="*/ 1132302 h 1436745"/>
              <a:gd name="connsiteX7" fmla="*/ 1714325 w 1717297"/>
              <a:gd name="connsiteY7" fmla="*/ 1368608 h 1436745"/>
              <a:gd name="connsiteX8" fmla="*/ 1488294 w 1717297"/>
              <a:gd name="connsiteY8" fmla="*/ 1430252 h 1436745"/>
              <a:gd name="connsiteX9" fmla="*/ 810199 w 1717297"/>
              <a:gd name="connsiteY9" fmla="*/ 1235043 h 1436745"/>
              <a:gd name="connsiteX10" fmla="*/ 471152 w 1717297"/>
              <a:gd name="connsiteY10" fmla="*/ 967915 h 1436745"/>
              <a:gd name="connsiteX0" fmla="*/ 471152 w 1696207"/>
              <a:gd name="connsiteY0" fmla="*/ 967915 h 1440843"/>
              <a:gd name="connsiteX1" fmla="*/ 80734 w 1696207"/>
              <a:gd name="connsiteY1" fmla="*/ 536401 h 1440843"/>
              <a:gd name="connsiteX2" fmla="*/ 19089 w 1696207"/>
              <a:gd name="connsiteY2" fmla="*/ 74064 h 1440843"/>
              <a:gd name="connsiteX3" fmla="*/ 327314 w 1696207"/>
              <a:gd name="connsiteY3" fmla="*/ 43241 h 1440843"/>
              <a:gd name="connsiteX4" fmla="*/ 656087 w 1696207"/>
              <a:gd name="connsiteY4" fmla="*/ 495304 h 1440843"/>
              <a:gd name="connsiteX5" fmla="*/ 1087601 w 1696207"/>
              <a:gd name="connsiteY5" fmla="*/ 803529 h 1440843"/>
              <a:gd name="connsiteX6" fmla="*/ 1580761 w 1696207"/>
              <a:gd name="connsiteY6" fmla="*/ 1132302 h 1440843"/>
              <a:gd name="connsiteX7" fmla="*/ 1692100 w 1696207"/>
              <a:gd name="connsiteY7" fmla="*/ 1403533 h 1440843"/>
              <a:gd name="connsiteX8" fmla="*/ 1488294 w 1696207"/>
              <a:gd name="connsiteY8" fmla="*/ 1430252 h 1440843"/>
              <a:gd name="connsiteX9" fmla="*/ 810199 w 1696207"/>
              <a:gd name="connsiteY9" fmla="*/ 1235043 h 1440843"/>
              <a:gd name="connsiteX10" fmla="*/ 471152 w 1696207"/>
              <a:gd name="connsiteY10" fmla="*/ 967915 h 1440843"/>
              <a:gd name="connsiteX0" fmla="*/ 471152 w 1699316"/>
              <a:gd name="connsiteY0" fmla="*/ 967915 h 1444756"/>
              <a:gd name="connsiteX1" fmla="*/ 80734 w 1699316"/>
              <a:gd name="connsiteY1" fmla="*/ 536401 h 1444756"/>
              <a:gd name="connsiteX2" fmla="*/ 19089 w 1699316"/>
              <a:gd name="connsiteY2" fmla="*/ 74064 h 1444756"/>
              <a:gd name="connsiteX3" fmla="*/ 327314 w 1699316"/>
              <a:gd name="connsiteY3" fmla="*/ 43241 h 1444756"/>
              <a:gd name="connsiteX4" fmla="*/ 656087 w 1699316"/>
              <a:gd name="connsiteY4" fmla="*/ 495304 h 1444756"/>
              <a:gd name="connsiteX5" fmla="*/ 1087601 w 1699316"/>
              <a:gd name="connsiteY5" fmla="*/ 803529 h 1444756"/>
              <a:gd name="connsiteX6" fmla="*/ 1580761 w 1699316"/>
              <a:gd name="connsiteY6" fmla="*/ 1132302 h 1444756"/>
              <a:gd name="connsiteX7" fmla="*/ 1692100 w 1699316"/>
              <a:gd name="connsiteY7" fmla="*/ 1403533 h 1444756"/>
              <a:gd name="connsiteX8" fmla="*/ 1488294 w 1699316"/>
              <a:gd name="connsiteY8" fmla="*/ 1430252 h 1444756"/>
              <a:gd name="connsiteX9" fmla="*/ 810199 w 1699316"/>
              <a:gd name="connsiteY9" fmla="*/ 1235043 h 1444756"/>
              <a:gd name="connsiteX10" fmla="*/ 471152 w 1699316"/>
              <a:gd name="connsiteY10" fmla="*/ 967915 h 1444756"/>
              <a:gd name="connsiteX0" fmla="*/ 471152 w 1693573"/>
              <a:gd name="connsiteY0" fmla="*/ 967915 h 1440481"/>
              <a:gd name="connsiteX1" fmla="*/ 80734 w 1693573"/>
              <a:gd name="connsiteY1" fmla="*/ 536401 h 1440481"/>
              <a:gd name="connsiteX2" fmla="*/ 19089 w 1693573"/>
              <a:gd name="connsiteY2" fmla="*/ 74064 h 1440481"/>
              <a:gd name="connsiteX3" fmla="*/ 327314 w 1693573"/>
              <a:gd name="connsiteY3" fmla="*/ 43241 h 1440481"/>
              <a:gd name="connsiteX4" fmla="*/ 656087 w 1693573"/>
              <a:gd name="connsiteY4" fmla="*/ 495304 h 1440481"/>
              <a:gd name="connsiteX5" fmla="*/ 1087601 w 1693573"/>
              <a:gd name="connsiteY5" fmla="*/ 803529 h 1440481"/>
              <a:gd name="connsiteX6" fmla="*/ 1580761 w 1693573"/>
              <a:gd name="connsiteY6" fmla="*/ 1132302 h 1440481"/>
              <a:gd name="connsiteX7" fmla="*/ 1685750 w 1693573"/>
              <a:gd name="connsiteY7" fmla="*/ 1384483 h 1440481"/>
              <a:gd name="connsiteX8" fmla="*/ 1488294 w 1693573"/>
              <a:gd name="connsiteY8" fmla="*/ 1430252 h 1440481"/>
              <a:gd name="connsiteX9" fmla="*/ 810199 w 1693573"/>
              <a:gd name="connsiteY9" fmla="*/ 1235043 h 1440481"/>
              <a:gd name="connsiteX10" fmla="*/ 471152 w 1693573"/>
              <a:gd name="connsiteY10" fmla="*/ 967915 h 144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3573" h="1440481">
                <a:moveTo>
                  <a:pt x="471152" y="967915"/>
                </a:moveTo>
                <a:cubicBezTo>
                  <a:pt x="349575" y="851475"/>
                  <a:pt x="156078" y="685376"/>
                  <a:pt x="80734" y="536401"/>
                </a:cubicBezTo>
                <a:cubicBezTo>
                  <a:pt x="5390" y="387426"/>
                  <a:pt x="-22008" y="156257"/>
                  <a:pt x="19089" y="74064"/>
                </a:cubicBezTo>
                <a:cubicBezTo>
                  <a:pt x="60186" y="-8129"/>
                  <a:pt x="221148" y="-26966"/>
                  <a:pt x="327314" y="43241"/>
                </a:cubicBezTo>
                <a:cubicBezTo>
                  <a:pt x="433480" y="113448"/>
                  <a:pt x="529373" y="368589"/>
                  <a:pt x="656087" y="495304"/>
                </a:cubicBezTo>
                <a:cubicBezTo>
                  <a:pt x="782801" y="622019"/>
                  <a:pt x="933489" y="697363"/>
                  <a:pt x="1087601" y="803529"/>
                </a:cubicBezTo>
                <a:cubicBezTo>
                  <a:pt x="1241713" y="909695"/>
                  <a:pt x="1481069" y="1035476"/>
                  <a:pt x="1580761" y="1132302"/>
                </a:cubicBezTo>
                <a:cubicBezTo>
                  <a:pt x="1680453" y="1229128"/>
                  <a:pt x="1709509" y="1343172"/>
                  <a:pt x="1685750" y="1384483"/>
                </a:cubicBezTo>
                <a:cubicBezTo>
                  <a:pt x="1661991" y="1425794"/>
                  <a:pt x="1645831" y="1457650"/>
                  <a:pt x="1488294" y="1430252"/>
                </a:cubicBezTo>
                <a:cubicBezTo>
                  <a:pt x="1330757" y="1402854"/>
                  <a:pt x="979723" y="1313812"/>
                  <a:pt x="810199" y="1235043"/>
                </a:cubicBezTo>
                <a:cubicBezTo>
                  <a:pt x="640675" y="1156275"/>
                  <a:pt x="592729" y="1084355"/>
                  <a:pt x="471152" y="9679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中かっこ 70">
            <a:extLst>
              <a:ext uri="{FF2B5EF4-FFF2-40B4-BE49-F238E27FC236}">
                <a16:creationId xmlns:a16="http://schemas.microsoft.com/office/drawing/2014/main" id="{9680004D-3F90-3A55-19D3-3119DB60AFA7}"/>
              </a:ext>
            </a:extLst>
          </p:cNvPr>
          <p:cNvSpPr/>
          <p:nvPr/>
        </p:nvSpPr>
        <p:spPr>
          <a:xfrm>
            <a:off x="5135248" y="3482940"/>
            <a:ext cx="152399" cy="7758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972ADDDF-DF4B-DE47-9962-4D30001127A9}"/>
              </a:ext>
            </a:extLst>
          </p:cNvPr>
          <p:cNvSpPr txBox="1"/>
          <p:nvPr/>
        </p:nvSpPr>
        <p:spPr>
          <a:xfrm>
            <a:off x="5340063" y="3564760"/>
            <a:ext cx="3392971" cy="646331"/>
          </a:xfrm>
          <a:prstGeom prst="rect">
            <a:avLst/>
          </a:prstGeom>
          <a:noFill/>
        </p:spPr>
        <p:txBody>
          <a:bodyPr wrap="square">
            <a:spAutoFit/>
          </a:bodyPr>
          <a:lstStyle/>
          <a:p>
            <a:r>
              <a:rPr kumimoji="1" lang="ja-JP" altLang="en-US" sz="1800" dirty="0">
                <a:latin typeface="ＭＳ Ｐゴシック" panose="020B0600070205080204" pitchFamily="50" charset="-128"/>
                <a:ea typeface="ＭＳ Ｐゴシック" panose="020B0600070205080204" pitchFamily="50" charset="-128"/>
              </a:rPr>
              <a:t>フェーズで実際に行うべき制御をパレート最適解から選択</a:t>
            </a:r>
            <a:endParaRPr lang="ja-JP" altLang="en-US" dirty="0"/>
          </a:p>
        </p:txBody>
      </p:sp>
    </p:spTree>
    <p:extLst>
      <p:ext uri="{BB962C8B-B14F-4D97-AF65-F5344CB8AC3E}">
        <p14:creationId xmlns:p14="http://schemas.microsoft.com/office/powerpoint/2010/main" val="4020593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CA9B-14E0-8B03-69BB-1EB6B3411E34}"/>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08C73583-62E4-717D-4201-CDB90A7236C8}"/>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アニメーションのイメージ（案）</a:t>
            </a:r>
          </a:p>
        </p:txBody>
      </p:sp>
      <p:sp>
        <p:nvSpPr>
          <p:cNvPr id="6" name="テキスト ボックス 5">
            <a:extLst>
              <a:ext uri="{FF2B5EF4-FFF2-40B4-BE49-F238E27FC236}">
                <a16:creationId xmlns:a16="http://schemas.microsoft.com/office/drawing/2014/main" id="{C74B4DA1-6CE1-47F0-BBF2-CD5313022716}"/>
              </a:ext>
            </a:extLst>
          </p:cNvPr>
          <p:cNvSpPr txBox="1"/>
          <p:nvPr/>
        </p:nvSpPr>
        <p:spPr>
          <a:xfrm>
            <a:off x="332416" y="1358474"/>
            <a:ext cx="6725929" cy="4985980"/>
          </a:xfrm>
          <a:prstGeom prst="rect">
            <a:avLst/>
          </a:prstGeom>
          <a:noFill/>
        </p:spPr>
        <p:txBody>
          <a:bodyPr wrap="square">
            <a:spAutoFit/>
          </a:bodyPr>
          <a:lstStyle/>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ロボットモデルが移動</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おそらく既存のものを流用可能</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同じ地点に配置されたロボットをずらして描画する必要あり</a:t>
            </a:r>
            <a:endParaRPr lang="en-US" altLang="ja-JP" dirty="0">
              <a:latin typeface="ＭＳ Ｐゴシック" panose="020B0600070205080204" pitchFamily="50" charset="-128"/>
              <a:ea typeface="ＭＳ Ｐゴシック" panose="020B0600070205080204" pitchFamily="50" charset="-128"/>
            </a:endParaRPr>
          </a:p>
          <a:p>
            <a:pPr lvl="1"/>
            <a:endParaRPr lang="en-US" altLang="ja-JP" sz="24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運搬タスク</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運搬ボックスを複数のロボットで曳く？</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加工タスク</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数ステップのラフな加工対象の変化モデル</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ロボットの周りにクルクルと作業中マーク</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実際の加工動作はしない</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400" dirty="0">
                <a:latin typeface="ＭＳ Ｐゴシック" panose="020B0600070205080204" pitchFamily="50" charset="-128"/>
                <a:ea typeface="ＭＳ Ｐゴシック" panose="020B0600070205080204" pitchFamily="50" charset="-128"/>
              </a:rPr>
              <a:t>ロボットの組み立て</a:t>
            </a:r>
            <a:endParaRPr lang="en-US" altLang="ja-JP" sz="2400"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sz="1800" dirty="0">
                <a:latin typeface="ＭＳ Ｐゴシック" panose="020B0600070205080204" pitchFamily="50" charset="-128"/>
                <a:ea typeface="ＭＳ Ｐゴシック" panose="020B0600070205080204" pitchFamily="50" charset="-128"/>
              </a:rPr>
              <a:t>モジュールが揃ったらボカンと変身</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ロボットの周りにクルクルと作業中マーク</a:t>
            </a:r>
            <a:endParaRPr lang="en-US" altLang="ja-JP" dirty="0">
              <a:latin typeface="ＭＳ Ｐゴシック" panose="020B0600070205080204" pitchFamily="50" charset="-128"/>
              <a:ea typeface="ＭＳ Ｐゴシック" panose="020B0600070205080204" pitchFamily="50" charset="-128"/>
            </a:endParaRPr>
          </a:p>
          <a:p>
            <a:pPr marL="800100" lvl="1" indent="-342900">
              <a:buFont typeface="Wingdings" panose="05000000000000000000" pitchFamily="2" charset="2"/>
              <a:buChar char="ü"/>
            </a:pPr>
            <a:r>
              <a:rPr lang="ja-JP" altLang="en-US" dirty="0">
                <a:latin typeface="ＭＳ Ｐゴシック" panose="020B0600070205080204" pitchFamily="50" charset="-128"/>
                <a:ea typeface="ＭＳ Ｐゴシック" panose="020B0600070205080204" pitchFamily="50" charset="-128"/>
              </a:rPr>
              <a:t>細かい組み立てアニメーションは行わない</a:t>
            </a:r>
            <a:endParaRPr lang="en-US" altLang="ja-JP" dirty="0">
              <a:latin typeface="ＭＳ Ｐゴシック" panose="020B0600070205080204" pitchFamily="50" charset="-128"/>
              <a:ea typeface="ＭＳ Ｐゴシック" panose="020B0600070205080204" pitchFamily="50" charset="-128"/>
            </a:endParaRPr>
          </a:p>
        </p:txBody>
      </p:sp>
      <p:pic>
        <p:nvPicPr>
          <p:cNvPr id="1026" name="Picture 2" descr="処理中イラスト｜無料イラスト・フリー素材なら「イラストAC」">
            <a:extLst>
              <a:ext uri="{FF2B5EF4-FFF2-40B4-BE49-F238E27FC236}">
                <a16:creationId xmlns:a16="http://schemas.microsoft.com/office/drawing/2014/main" id="{D9962C05-C212-474D-9799-D72D623AF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3572478"/>
            <a:ext cx="1066368" cy="800364"/>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8330D272-B9A1-4C87-9FC5-6496333B9A7F}"/>
              </a:ext>
            </a:extLst>
          </p:cNvPr>
          <p:cNvPicPr>
            <a:picLocks noChangeAspect="1"/>
          </p:cNvPicPr>
          <p:nvPr/>
        </p:nvPicPr>
        <p:blipFill rotWithShape="1">
          <a:blip r:embed="rId3" cstate="hqprint">
            <a:clrChange>
              <a:clrFrom>
                <a:srgbClr val="B2B2B2"/>
              </a:clrFrom>
              <a:clrTo>
                <a:srgbClr val="B2B2B2">
                  <a:alpha val="0"/>
                </a:srgbClr>
              </a:clrTo>
            </a:clrChange>
            <a:extLst>
              <a:ext uri="{28A0092B-C50C-407E-A947-70E740481C1C}">
                <a14:useLocalDpi xmlns:a14="http://schemas.microsoft.com/office/drawing/2010/main" val="0"/>
              </a:ext>
            </a:extLst>
          </a:blip>
          <a:srcRect l="7525" t="59764" r="53586"/>
          <a:stretch/>
        </p:blipFill>
        <p:spPr>
          <a:xfrm>
            <a:off x="6804096" y="4046747"/>
            <a:ext cx="1620263" cy="1200661"/>
          </a:xfrm>
          <a:prstGeom prst="rect">
            <a:avLst/>
          </a:prstGeom>
        </p:spPr>
      </p:pic>
    </p:spTree>
    <p:extLst>
      <p:ext uri="{BB962C8B-B14F-4D97-AF65-F5344CB8AC3E}">
        <p14:creationId xmlns:p14="http://schemas.microsoft.com/office/powerpoint/2010/main" val="125531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E6BAE-12CE-61B7-BBD5-121457456E4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E290A87-4CFE-C30A-9E2E-1D61B91256E8}"/>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3480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739E-4E23-10E2-F9C5-D57BE843076E}"/>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5235C542-41AB-5C51-4AF3-33A65BD764AC}"/>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F20B8283-7949-6274-1278-CAC609C9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0D5D6E2-50FE-3FD4-7255-BD0F93A964A9}"/>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3D9A9F59-BE97-DF05-9D1C-18CE330576A0}"/>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12CD7FA3-D8E8-4A33-CE2E-E6DDA3BECC43}"/>
              </a:ext>
            </a:extLst>
          </p:cNvPr>
          <p:cNvGraphicFramePr>
            <a:graphicFrameLocks noGrp="1"/>
          </p:cNvGraphicFramePr>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4F116F61-68B3-964A-9E06-4698869B683F}"/>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7E473D34-7F21-C257-D414-684E69AD868C}"/>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1D100B9B-C80F-BF19-3D47-CD7CC419B92F}"/>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464F1A8-48D5-5BAC-3CA0-74F63ED8428B}"/>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41744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C680B-2A8D-3F0E-6545-FBE53861646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B93222BF-9CC0-53E2-2D69-4633BE51E5C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DFC5DEC5-67B7-E5EE-6687-DFDA43C28344}"/>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D709354-5DA5-FD51-AF6E-E529D7CD1E79}"/>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F65E7826-938F-88B9-0ADA-96BED9CAFC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C4C46B42-EB40-59AA-D3F1-2D84BBB901F7}"/>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12483060-FF14-220B-3FFD-9CCC17B2BC9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449278B8-BC65-A889-5143-5EA57004E2D4}"/>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66728DFC-A8FB-7924-13E4-CE6B5E736DCE}"/>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2F06EB5C-FD43-B675-2997-87BAC0491BF7}"/>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0EE1CFBE-2D05-0430-985F-991CB0353EEA}"/>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927BED95-9AF0-DE70-F7A2-BDD2DF75BD02}"/>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1F82DE9D-865B-148D-21B8-EB612AE5934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283AF0B2-5E51-00A4-3253-798E89BF60A5}"/>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A1304D1-CEC3-95B6-7EFE-944A81F5B068}"/>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187913ED-24A2-4E77-4C6E-46D13078F4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31B7DDA5-9064-BB46-1989-569B2A4406B1}"/>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56677BBC-8AEB-A540-5348-FF255571275B}"/>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032114EE-B31F-C4A1-83F5-BC8B2E34AA9A}"/>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C5DA3C90-C999-7530-5D14-EB4B2F0FF60E}"/>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8B802CAC-FC99-9C38-3132-F9FB679FE156}"/>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000D37D-75A0-A18A-7577-5A690AA0EBC3}"/>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A0EFFA1B-3CFD-0127-4137-3AE4B29736F8}"/>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5961A5D-20BE-6CC4-7FD8-44D7840F81DE}"/>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2E98AD01-D6F6-7F25-494A-04FE5D8B083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964D51AC-C861-F2FE-249F-BAF6E0F52F3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56DC3A32-F28C-BF03-2ED9-3066341E2BF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9368FFE2-285C-A099-0DDE-4D14BAFC693A}"/>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B6D9A399-704F-A483-BB88-7235B3AD68B0}"/>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CE558207-EA43-CF01-8BCC-544DB58452B1}"/>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C622144E-D159-CC16-C34D-FC66CBED0802}"/>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8D705FBF-93DE-F9BD-D7DB-6646B399B563}"/>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4A11-2708-BC04-5B59-B3F267A323E3}"/>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74C65CA7-56E3-331E-90C4-F644911ED4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E3D8F2E5-7CC2-33A9-9B5A-E789AC68AD96}"/>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6B5C3139-47F8-8F9F-6AB6-5AB915FE729B}"/>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2910B85-83C5-125F-C98A-FA1B90386B6E}"/>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1DA5D2F3-4E7E-11E9-5B3C-C357E6C5335E}"/>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6A4F63-67F3-5707-3302-449D3C877A81}"/>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2499493B-F62C-9202-98DF-11683A64D9DC}"/>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4345967E-BCF8-6F47-3158-0088BD1124AA}"/>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B44A5477-71C6-1DA6-A718-19CD629FB87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73F423D2-DB2A-2DCB-8CDA-659587210377}"/>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3994B09-369C-22BD-5AAC-7B1B3F5EAF16}"/>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BCE35E06-F729-BA10-78EC-7A8C3238A1D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E8D18B1A-2B15-2E35-42E6-39CF50A1395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C0B63D02-12B9-1A32-D4E8-E8DD77E8FAE6}"/>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DA6EA7DC-89E3-C27E-5328-7716AC4C54E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905F1C8D-82A2-F8A8-1E1E-D67D3E01FD8F}"/>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B8CD8B33-57DE-4B84-A225-8276AEC2A2E1}"/>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5CBD65AD-0B37-8ABC-501F-C083C86DE558}"/>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3AB5739E-4834-C013-5EF9-83C5C64D849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7C01924D-FDE8-4980-4F81-BF8B4970015A}"/>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441024C-9797-3297-7026-63B694F76A11}"/>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CFC78FB2-92BB-8AB1-658E-2F91B977A8E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CD2B17D8-6D73-245B-7225-2C0D49D78549}"/>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58479609-2B31-C9AB-5863-37F43286E9F9}"/>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27476566-5CA6-4381-DA99-0073D9B8B603}"/>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A55A50EB-76B1-848F-41F5-371CEAE4EF04}"/>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1DF2FBB8-A18B-EA3D-D07D-E444BF68DF85}"/>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675A148-6D87-98E0-6733-58C21E9AA581}"/>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2288FE7D-6E12-6187-0844-D9956FB1A6FD}"/>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541BE04-9F5C-FB6F-18B3-58B2BDB678B6}"/>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9EC5792D-7519-CB7B-6669-FC21573C2207}"/>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2A0705A4-B195-D00A-0968-6831786E866D}"/>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645CC54B-8723-C527-0478-BA8886AFA34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41B13D49-4E6F-2B2A-4F7D-0AAD4FCDCB89}"/>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443A25-1F2E-4057-5D28-1B718763627E}"/>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3BAE4-50B0-FD2C-336D-2265963B5F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95C6D6-3F6D-D30D-2C1E-A9F119D5BA95}"/>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5B87B904-9D77-A392-586E-A0214058F28D}"/>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個数制限</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バッテリー容量</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故障シナリオ</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（構成モジュール</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加工</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運搬</a:t>
            </a:r>
            <a:r>
              <a:rPr lang="en-US" altLang="ja-JP" sz="1800" b="0" i="0" dirty="0">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effectLst/>
                <a:highlight>
                  <a:srgbClr val="FFFFFF"/>
                </a:highlight>
                <a:latin typeface="ＭＳ Ｐゴシック" panose="020B0600070205080204" pitchFamily="50" charset="-128"/>
                <a:ea typeface="ＭＳ Ｐゴシック" panose="020B0600070205080204" pitchFamily="50" charset="-128"/>
              </a:rPr>
              <a:t>移動能力</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TWSH </a:t>
            </a:r>
          </a:p>
          <a:p>
            <a:pPr lvl="1">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QWSH </a:t>
            </a:r>
          </a:p>
          <a:p>
            <a:pPr>
              <a:spcBef>
                <a:spcPts val="2400"/>
              </a:spcBef>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タスク</a:t>
            </a:r>
            <a:r>
              <a:rPr lang="ja-JP" altLang="en-US" sz="1800" dirty="0">
                <a:solidFill>
                  <a:srgbClr val="212121"/>
                </a:solidFill>
                <a:highlight>
                  <a:srgbClr val="FFFFFF"/>
                </a:highlight>
                <a:latin typeface="ＭＳ Ｐゴシック" panose="020B0600070205080204" pitchFamily="50" charset="-128"/>
                <a:ea typeface="ＭＳ Ｐゴシック" panose="020B0600070205080204" pitchFamily="50" charset="-128"/>
              </a:rPr>
              <a:t>（必要合計能力</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前提タスク</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総工数</a:t>
            </a:r>
            <a:r>
              <a:rPr lang="en-US" altLang="ja-JP"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 </a:t>
            </a:r>
            <a:r>
              <a:rPr lang="ja-JP" altLang="en-US" sz="1800" b="0" i="0" dirty="0">
                <a:solidFill>
                  <a:srgbClr val="212121"/>
                </a:solidFill>
                <a:effectLst/>
                <a:highlight>
                  <a:srgbClr val="FFFFFF"/>
                </a:highlight>
                <a:latin typeface="ＭＳ Ｐゴシック" panose="020B0600070205080204" pitchFamily="50" charset="-128"/>
                <a:ea typeface="ＭＳ Ｐゴシック" panose="020B0600070205080204" pitchFamily="50" charset="-128"/>
              </a:rPr>
              <a:t>現場座標</a:t>
            </a:r>
            <a:r>
              <a:rPr lang="ja-JP" altLang="en-US" sz="1800" dirty="0">
                <a:highlight>
                  <a:srgbClr val="FFFFFF"/>
                </a:highlight>
                <a:latin typeface="ＭＳ Ｐゴシック" panose="020B0600070205080204" pitchFamily="50" charset="-128"/>
                <a:ea typeface="ＭＳ Ｐゴシック" panose="020B0600070205080204" pitchFamily="50" charset="-128"/>
              </a:rPr>
              <a:t>）</a:t>
            </a:r>
            <a:endParaRPr lang="en-US" altLang="ja-JP" sz="1800"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運搬</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lvl="1">
              <a:spcBef>
                <a:spcPts val="600"/>
              </a:spcBef>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加工</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6" name="図 5">
            <a:extLst>
              <a:ext uri="{FF2B5EF4-FFF2-40B4-BE49-F238E27FC236}">
                <a16:creationId xmlns:a16="http://schemas.microsoft.com/office/drawing/2014/main" id="{D3FF1C44-3F4E-9952-05DC-839D2F317E34}"/>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AA816F19-3DE4-5F4F-6037-8E59F9EC87CA}"/>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18D916E9-81BC-8A34-AAEA-30B6234C6BF4}"/>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067C18B-4AFA-023C-B308-754060A90424}"/>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65909BB1-AF37-67AD-7DB0-8A042A261E3D}"/>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AE74FEF1-C1EC-D3F3-1281-49456F1DBD75}"/>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A8FC3B6F-3055-55D2-91A4-9024585B7E83}"/>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95D0EB3F-7D40-FE19-8190-FE5BEBEF3A75}"/>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D66600EA-D863-50AF-795E-B2CDB9086E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8EBEF704-F2D9-4478-E192-3D38B9784951}"/>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1DEC4FFB-644A-3D73-DB7C-F84EEC77D756}"/>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AFD059D2-3052-F868-9548-59CF271A9393}"/>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pic>
        <p:nvPicPr>
          <p:cNvPr id="4" name="Picture 4">
            <a:extLst>
              <a:ext uri="{FF2B5EF4-FFF2-40B4-BE49-F238E27FC236}">
                <a16:creationId xmlns:a16="http://schemas.microsoft.com/office/drawing/2014/main" id="{15D2AB8D-D276-8C57-E262-DD6D796CA2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2960649" y="5263216"/>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F8B69DE-00CF-CD10-386D-84DA1BBE74E9}"/>
              </a:ext>
            </a:extLst>
          </p:cNvPr>
          <p:cNvPicPr>
            <a:picLocks noChangeAspect="1"/>
          </p:cNvPicPr>
          <p:nvPr/>
        </p:nvPicPr>
        <p:blipFill>
          <a:blip r:embed="rId5"/>
          <a:srcRect l="15423" r="24438"/>
          <a:stretch/>
        </p:blipFill>
        <p:spPr>
          <a:xfrm>
            <a:off x="6259746" y="5036033"/>
            <a:ext cx="1297041" cy="1582412"/>
          </a:xfrm>
          <a:prstGeom prst="ellipse">
            <a:avLst/>
          </a:prstGeom>
          <a:ln>
            <a:noFill/>
          </a:ln>
          <a:effectLst>
            <a:softEdge rad="112500"/>
          </a:effectLst>
        </p:spPr>
      </p:pic>
      <p:sp>
        <p:nvSpPr>
          <p:cNvPr id="7" name="テキスト ボックス 6">
            <a:extLst>
              <a:ext uri="{FF2B5EF4-FFF2-40B4-BE49-F238E27FC236}">
                <a16:creationId xmlns:a16="http://schemas.microsoft.com/office/drawing/2014/main" id="{39813B00-5C2D-7807-0AD2-0E0525A15DE1}"/>
              </a:ext>
            </a:extLst>
          </p:cNvPr>
          <p:cNvSpPr txBox="1"/>
          <p:nvPr/>
        </p:nvSpPr>
        <p:spPr>
          <a:xfrm>
            <a:off x="3646721" y="6393747"/>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08A9A3D3-3FCB-2AA6-AF34-E03FBFD560E4}"/>
              </a:ext>
            </a:extLst>
          </p:cNvPr>
          <p:cNvSpPr txBox="1"/>
          <p:nvPr/>
        </p:nvSpPr>
        <p:spPr>
          <a:xfrm>
            <a:off x="6777596" y="6408949"/>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1822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0176-2B13-090A-AD7D-1EA1EB18E43A}"/>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84DC9801-6AD0-09F8-D9D1-E68F102D876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シミュレーションのイメージ</a:t>
            </a:r>
          </a:p>
        </p:txBody>
      </p:sp>
      <p:sp>
        <p:nvSpPr>
          <p:cNvPr id="38" name="四角形: 角を丸くする 18">
            <a:extLst>
              <a:ext uri="{FF2B5EF4-FFF2-40B4-BE49-F238E27FC236}">
                <a16:creationId xmlns:a16="http://schemas.microsoft.com/office/drawing/2014/main" id="{9FB2D03C-D847-94CF-B7CC-42DC2197E88C}"/>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12B6CAA-E5E2-8723-3568-B9FCC389FC7A}"/>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シミュレーション終了時になるべく多くのタスクが完了するようにタスク割り当てを最適化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F94C3300-3455-21EA-9143-F30A5A44C5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4B0454B0-4394-F883-3A51-7F7C91CA96A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069A7EF-83F5-23D1-C30D-4DB9FA67375F}"/>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0EE91487-C840-C725-14D8-9D4D69007817}"/>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66F2130-3C0E-D45B-6FF7-458E3AFB83EC}"/>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9F12DEA-433E-717E-E450-1CADA906EC4B}"/>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3FFE3AEA-7090-0BB4-3143-892146AD27F8}"/>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B3F3F0B8-145B-66EE-72AE-3615328835A1}"/>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2D6932E6-9E93-A340-E20F-46B7D54291A9}"/>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A777436E-4CD4-ABD7-0D52-9DD10308735B}"/>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5B6E3217-1ECD-E9F8-A3EF-F60465089F84}"/>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DE0D2E0C-7B87-3A9F-D611-98F212237450}"/>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F0159690-E489-ECF8-C408-71E0AD08E18D}"/>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87B65B3-9814-DAE5-6757-65D5A6EC2183}"/>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B4F937A-2DD5-454E-4068-28EC9AD8BF98}"/>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97EA6879-1963-99D2-9008-5CA2EA6D9D15}"/>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BD858B6A-A0F2-2D22-679C-4B97D1C64E42}"/>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38E10F19-D58F-0879-D1F8-75AFEC9D7978}"/>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013CC7B1-5D9B-4959-994B-B565F747B40D}"/>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CE6A5BA3-F444-C221-1F50-1F60AADA9BC4}"/>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488B5E0B-AD1D-A79C-EDEA-D285AF9D819C}"/>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AC6F0629-2C9B-0E8F-F6E3-33023A0AF2AD}"/>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F47A6F26-4844-5CA8-AF37-C2AC8FF8066E}"/>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106CE051-CC48-18CC-7B0A-690FA5AA76B7}"/>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F396D332-C0B1-C9CF-E4C2-BDBA79EE9EC1}"/>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9EAD6501-94DA-E537-7C5E-BA03965686B0}"/>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DD56E14C-70E1-D79D-1B7E-EF5D46B53543}"/>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4CCEFA90-A6E8-2D86-D9D3-7E24073142F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5889B9C4-970A-AB4F-96FB-D4E6C5D9FA24}"/>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15D8F632-1071-3C88-D8E8-1FB136BE5EAA}"/>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DD91CCF1-9340-4527-7F36-C49F65F9A5B1}"/>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E0B199BC-0DAB-8F60-B963-52A05FBE8EB9}"/>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14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en-US" altLang="ja-JP" dirty="0">
                <a:latin typeface="ＭＳ Ｐゴシック" panose="020B0600070205080204" pitchFamily="50" charset="-128"/>
                <a:ea typeface="ＭＳ Ｐゴシック" panose="020B0600070205080204" pitchFamily="50" charset="-128"/>
              </a:rPr>
              <a:t>2024 – 11</a:t>
            </a:r>
            <a:r>
              <a:rPr lang="ja-JP" altLang="en-US" dirty="0">
                <a:latin typeface="ＭＳ Ｐゴシック" panose="020B0600070205080204" pitchFamily="50" charset="-128"/>
                <a:ea typeface="ＭＳ Ｐゴシック" panose="020B0600070205080204" pitchFamily="50" charset="-128"/>
              </a:rPr>
              <a:t>月時点</a:t>
            </a:r>
          </a:p>
        </p:txBody>
      </p:sp>
      <p:sp>
        <p:nvSpPr>
          <p:cNvPr id="2" name="四角形: 角を丸くする 1">
            <a:extLst>
              <a:ext uri="{FF2B5EF4-FFF2-40B4-BE49-F238E27FC236}">
                <a16:creationId xmlns:a16="http://schemas.microsoft.com/office/drawing/2014/main" id="{25A36EB3-2519-70CB-8F40-6EAE0C5F0BBE}"/>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a:extLst>
              <a:ext uri="{FF2B5EF4-FFF2-40B4-BE49-F238E27FC236}">
                <a16:creationId xmlns:a16="http://schemas.microsoft.com/office/drawing/2014/main" id="{47019CE3-9E74-44F0-CD46-3CC5223E58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352A4A6-A56A-24E6-4D29-48BF1B94B7EE}"/>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5" name="Picture 4">
            <a:extLst>
              <a:ext uri="{FF2B5EF4-FFF2-40B4-BE49-F238E27FC236}">
                <a16:creationId xmlns:a16="http://schemas.microsoft.com/office/drawing/2014/main" id="{CED14EE8-1FD7-87E5-3C79-AA50B7656C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98B88D-BAEC-A969-ADE0-ACEC6FD8FB3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7" name="テキスト ボックス 6">
            <a:extLst>
              <a:ext uri="{FF2B5EF4-FFF2-40B4-BE49-F238E27FC236}">
                <a16:creationId xmlns:a16="http://schemas.microsoft.com/office/drawing/2014/main" id="{B34B1B83-0466-38E5-CFCA-20949298F468}"/>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8" name="図 7">
            <a:extLst>
              <a:ext uri="{FF2B5EF4-FFF2-40B4-BE49-F238E27FC236}">
                <a16:creationId xmlns:a16="http://schemas.microsoft.com/office/drawing/2014/main" id="{BBFB0CE8-864F-4AFA-2724-00B31D9E62A7}"/>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9" name="テキスト ボックス 8">
            <a:extLst>
              <a:ext uri="{FF2B5EF4-FFF2-40B4-BE49-F238E27FC236}">
                <a16:creationId xmlns:a16="http://schemas.microsoft.com/office/drawing/2014/main" id="{1340821C-F8C5-1397-E878-2F9F189E526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10" name="Picture 6" descr="矢印 右上がりイラスト｜無料イラスト・フリー素材なら「イラストAC」">
            <a:extLst>
              <a:ext uri="{FF2B5EF4-FFF2-40B4-BE49-F238E27FC236}">
                <a16:creationId xmlns:a16="http://schemas.microsoft.com/office/drawing/2014/main" id="{29861F96-0DA1-AC2E-D6E8-155C42FC4E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0A948A9-F4B5-130E-E0B4-3C12EB304D68}"/>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FE3E73C5-BD72-BC06-2A74-A6F6B94FE7AE}"/>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DDCBB07-6B47-DB9D-EA06-ECDB4E3FBEBF}"/>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CF83D4A0-F473-BC11-59B5-4B264D46033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B1576663-187C-6293-C0C3-D24E1F625153}"/>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1C9528C6-BDF1-136C-B55D-C7B5E629C30F}"/>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4D4ECA1D-811C-3084-C513-061537308254}"/>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ABB263E7-1771-275A-7236-B3D703911E17}"/>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19" name="テキスト ボックス 18">
            <a:extLst>
              <a:ext uri="{FF2B5EF4-FFF2-40B4-BE49-F238E27FC236}">
                <a16:creationId xmlns:a16="http://schemas.microsoft.com/office/drawing/2014/main" id="{8658B919-222A-4206-B4E6-C89D1024CDA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0" name="直線矢印コネクタ 19">
            <a:extLst>
              <a:ext uri="{FF2B5EF4-FFF2-40B4-BE49-F238E27FC236}">
                <a16:creationId xmlns:a16="http://schemas.microsoft.com/office/drawing/2014/main" id="{89731E02-ABFD-1AD0-E470-A8D92BFE8D12}"/>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0F5B26A-0376-0999-D9A2-3659553518A2}"/>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219DB4F-9770-8F9A-07E5-FC3848FC04FE}"/>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3" name="正方形/長方形 22">
            <a:extLst>
              <a:ext uri="{FF2B5EF4-FFF2-40B4-BE49-F238E27FC236}">
                <a16:creationId xmlns:a16="http://schemas.microsoft.com/office/drawing/2014/main" id="{0051D2AC-F4E8-6509-A116-9AF4F0EBFD45}"/>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7DFA9791-C985-1E23-B446-706BB9F3093B}"/>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5" name="テキスト ボックス 24">
            <a:extLst>
              <a:ext uri="{FF2B5EF4-FFF2-40B4-BE49-F238E27FC236}">
                <a16:creationId xmlns:a16="http://schemas.microsoft.com/office/drawing/2014/main" id="{96F44C26-7D0B-DF4F-7FB7-098F17ECBC0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6" name="正方形/長方形 25">
            <a:extLst>
              <a:ext uri="{FF2B5EF4-FFF2-40B4-BE49-F238E27FC236}">
                <a16:creationId xmlns:a16="http://schemas.microsoft.com/office/drawing/2014/main" id="{4846F63A-7C4C-7BFA-3D28-4905A0E9B966}"/>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6FEFDEA1-A772-CFD7-73B9-B9C0D9C7ECEB}"/>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C7B9A600-6F76-3816-DD12-1CA9137750FD}"/>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DA6FE849-CB82-B8C7-85AB-8A512871EFC5}"/>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704F2E20-FE28-4786-72F5-AC0C9B9FCB97}"/>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1" name="正方形/長方形 30">
            <a:extLst>
              <a:ext uri="{FF2B5EF4-FFF2-40B4-BE49-F238E27FC236}">
                <a16:creationId xmlns:a16="http://schemas.microsoft.com/office/drawing/2014/main" id="{EE2B3977-86AC-F31B-9D23-A6467509A5DE}"/>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2" name="正方形/長方形 31">
            <a:extLst>
              <a:ext uri="{FF2B5EF4-FFF2-40B4-BE49-F238E27FC236}">
                <a16:creationId xmlns:a16="http://schemas.microsoft.com/office/drawing/2014/main" id="{8A1BA7A3-4955-CCA4-2F29-B2090922192A}"/>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3693C42C-0817-779C-4324-6B7058A46219}"/>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80E5D0A-71FF-199C-CF76-7DC759BC18A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B79DCC6-BB9D-CE8A-E969-8A829D93D02E}"/>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13AE17D0-C3A4-1858-8F87-D3DA32410740}"/>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F4A50914-887D-F04A-E94C-CDD929A51334}"/>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BCE411BA-4C74-BBBB-1A9E-F7D00286E31E}"/>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0540935F-33BF-4314-792D-DCF94A6BBA68}"/>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4F128AC2-DCB4-4AEB-F4CC-EAB4B2697C65}"/>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FAD3207E-B2E4-DB45-21BF-FCC87AE6797A}"/>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2" name="テキスト ボックス 41">
            <a:extLst>
              <a:ext uri="{FF2B5EF4-FFF2-40B4-BE49-F238E27FC236}">
                <a16:creationId xmlns:a16="http://schemas.microsoft.com/office/drawing/2014/main" id="{B66CDE29-86BB-5AB1-A0D5-3967AC870E81}"/>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3" name="Picture 6" descr="矢印 右上がりイラスト｜無料イラスト・フリー素材なら「イラストAC」">
            <a:extLst>
              <a:ext uri="{FF2B5EF4-FFF2-40B4-BE49-F238E27FC236}">
                <a16:creationId xmlns:a16="http://schemas.microsoft.com/office/drawing/2014/main" id="{AC5F359F-2AC9-BC23-78F7-0F492C197A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44" name="吹き出し: 角を丸めた四角形 43">
            <a:extLst>
              <a:ext uri="{FF2B5EF4-FFF2-40B4-BE49-F238E27FC236}">
                <a16:creationId xmlns:a16="http://schemas.microsoft.com/office/drawing/2014/main" id="{BAE6FCDE-1D82-8895-5405-CEC144ED042D}"/>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角を丸めた四角形 44">
            <a:extLst>
              <a:ext uri="{FF2B5EF4-FFF2-40B4-BE49-F238E27FC236}">
                <a16:creationId xmlns:a16="http://schemas.microsoft.com/office/drawing/2014/main" id="{486786B4-0934-8C2E-8279-0A122170E9E7}"/>
              </a:ext>
            </a:extLst>
          </p:cNvPr>
          <p:cNvSpPr/>
          <p:nvPr/>
        </p:nvSpPr>
        <p:spPr>
          <a:xfrm>
            <a:off x="205521" y="2465434"/>
            <a:ext cx="2961326" cy="873302"/>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a:extLst>
              <a:ext uri="{FF2B5EF4-FFF2-40B4-BE49-F238E27FC236}">
                <a16:creationId xmlns:a16="http://schemas.microsoft.com/office/drawing/2014/main" id="{5ED81144-A19C-804F-20E8-91C5F0DFE51D}"/>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47" name="正方形/長方形 46">
            <a:extLst>
              <a:ext uri="{FF2B5EF4-FFF2-40B4-BE49-F238E27FC236}">
                <a16:creationId xmlns:a16="http://schemas.microsoft.com/office/drawing/2014/main" id="{6B306017-FD62-29C6-82E1-140F3C9A932F}"/>
              </a:ext>
            </a:extLst>
          </p:cNvPr>
          <p:cNvSpPr/>
          <p:nvPr/>
        </p:nvSpPr>
        <p:spPr>
          <a:xfrm>
            <a:off x="410317" y="2569599"/>
            <a:ext cx="2551734"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シミュレーション不要の評価指標で効率よく選定</a:t>
            </a:r>
            <a:endParaRPr lang="ja-JP" altLang="en-US"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272F4B98-DE32-D849-8B8B-94C8BC5640C7}"/>
              </a:ext>
            </a:extLst>
          </p:cNvPr>
          <p:cNvSpPr txBox="1"/>
          <p:nvPr/>
        </p:nvSpPr>
        <p:spPr>
          <a:xfrm>
            <a:off x="557346" y="1241616"/>
            <a:ext cx="5872166" cy="523220"/>
          </a:xfrm>
          <a:prstGeom prst="rect">
            <a:avLst/>
          </a:prstGeom>
          <a:noFill/>
        </p:spPr>
        <p:txBody>
          <a:bodyPr wrap="square">
            <a:spAutoFit/>
          </a:bodyPr>
          <a:lstStyle/>
          <a:p>
            <a:r>
              <a:rPr lang="ja-JP" altLang="en-US" sz="28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２種類の最適化で「モジュラー」に対応</a:t>
            </a:r>
            <a:endParaRPr lang="ja-JP" altLang="en-US" sz="2800" dirty="0"/>
          </a:p>
        </p:txBody>
      </p:sp>
    </p:spTree>
    <p:extLst>
      <p:ext uri="{BB962C8B-B14F-4D97-AF65-F5344CB8AC3E}">
        <p14:creationId xmlns:p14="http://schemas.microsoft.com/office/powerpoint/2010/main" val="41266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1935358"/>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582254"/>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074204"/>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5177726" y="6143306"/>
            <a:ext cx="3408305"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タスク遂行計画の</a:t>
            </a:r>
            <a:r>
              <a:rPr lang="ja-JP" altLang="en-US" sz="24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400" dirty="0">
              <a:solidFill>
                <a:srgbClr val="FF0000"/>
              </a:solidFill>
            </a:endParaRP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074204"/>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26922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2939673"/>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477432"/>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598761"/>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19896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462001"/>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1962366" y="4756748"/>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31779" y="3577114"/>
            <a:ext cx="2268513"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1746844"/>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511319" y="3344208"/>
            <a:ext cx="2110217" cy="646331"/>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　最適化</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2807327"/>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 </a:t>
            </a:r>
            <a:r>
              <a:rPr kumimoji="1" lang="en-US" altLang="ja-JP"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dirty="0">
              <a:solidFill>
                <a:schemeClr val="tx1"/>
              </a:solidFill>
              <a:latin typeface="ＭＳ Ｐゴシック" panose="020B0600070205080204" pitchFamily="50" charset="-128"/>
              <a:ea typeface="ＭＳ Ｐゴシック" panose="020B0600070205080204" pitchFamily="50" charset="-128"/>
            </a:endParaRP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291640"/>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272747"/>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5767590" y="2911185"/>
            <a:ext cx="1362963" cy="2328162"/>
          </a:xfrm>
          <a:prstGeom prst="curvedConnector3">
            <a:avLst>
              <a:gd name="adj1" fmla="val 50000"/>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437995"/>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6" name="フローチャート: 処理 35">
            <a:extLst>
              <a:ext uri="{FF2B5EF4-FFF2-40B4-BE49-F238E27FC236}">
                <a16:creationId xmlns:a16="http://schemas.microsoft.com/office/drawing/2014/main" id="{557805C0-6487-4CCC-B39F-50BE0A6EAE10}"/>
              </a:ext>
            </a:extLst>
          </p:cNvPr>
          <p:cNvSpPr/>
          <p:nvPr/>
        </p:nvSpPr>
        <p:spPr>
          <a:xfrm>
            <a:off x="4381638" y="4211387"/>
            <a:ext cx="210561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タスク優先順位の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cxnSp>
        <p:nvCxnSpPr>
          <p:cNvPr id="37" name="直線矢印コネクタ 36">
            <a:extLst>
              <a:ext uri="{FF2B5EF4-FFF2-40B4-BE49-F238E27FC236}">
                <a16:creationId xmlns:a16="http://schemas.microsoft.com/office/drawing/2014/main" id="{3C5F5344-7A56-42D5-B77C-D4158FFBBCE5}"/>
              </a:ext>
            </a:extLst>
          </p:cNvPr>
          <p:cNvCxnSpPr>
            <a:cxnSpLocks/>
            <a:stCxn id="36" idx="1"/>
            <a:endCxn id="31" idx="3"/>
          </p:cNvCxnSpPr>
          <p:nvPr/>
        </p:nvCxnSpPr>
        <p:spPr>
          <a:xfrm flipH="1">
            <a:off x="3020601" y="4517711"/>
            <a:ext cx="13610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34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最適化を行う場合</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6272608" y="2913395"/>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64564" y="1436858"/>
            <a:ext cx="1297992" cy="5476362"/>
          </a:xfrm>
          <a:prstGeom prst="bentConnector3">
            <a:avLst>
              <a:gd name="adj1" fmla="val -17612"/>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19" name="コネクタ: カギ線 18">
            <a:extLst>
              <a:ext uri="{FF2B5EF4-FFF2-40B4-BE49-F238E27FC236}">
                <a16:creationId xmlns:a16="http://schemas.microsoft.com/office/drawing/2014/main" id="{2F88867C-C0B5-4764-AC2A-F6E9E6341DFC}"/>
              </a:ext>
            </a:extLst>
          </p:cNvPr>
          <p:cNvCxnSpPr>
            <a:cxnSpLocks/>
            <a:stCxn id="30" idx="1"/>
            <a:endCxn id="31" idx="3"/>
          </p:cNvCxnSpPr>
          <p:nvPr/>
        </p:nvCxnSpPr>
        <p:spPr>
          <a:xfrm rot="10800000" flipV="1">
            <a:off x="3020602" y="3219719"/>
            <a:ext cx="3252007" cy="1297992"/>
          </a:xfrm>
          <a:prstGeom prst="bentConnector3">
            <a:avLst>
              <a:gd name="adj1" fmla="val 17409"/>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902586" y="4047002"/>
            <a:ext cx="1107996" cy="646331"/>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タスク</a:t>
            </a:r>
            <a:endParaRPr kumimoji="1" lang="en-US" altLang="ja-JP" dirty="0">
              <a:latin typeface="ＭＳ Ｐゴシック" panose="020B0600070205080204" pitchFamily="50" charset="-128"/>
              <a:ea typeface="ＭＳ Ｐゴシック" panose="020B0600070205080204" pitchFamily="50" charset="-128"/>
            </a:endParaRPr>
          </a:p>
          <a:p>
            <a:r>
              <a:rPr kumimoji="1" lang="ja-JP" altLang="en-US" dirty="0">
                <a:latin typeface="ＭＳ Ｐゴシック" panose="020B0600070205080204" pitchFamily="50" charset="-128"/>
                <a:ea typeface="ＭＳ Ｐゴシック" panose="020B0600070205080204" pitchFamily="50" charset="-128"/>
              </a:rPr>
              <a:t>優先順位</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187951" y="4844959"/>
            <a:ext cx="2164375" cy="369332"/>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シミュレーション結果</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592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ＭＳ Ｐゴシック" panose="020B0600070205080204" pitchFamily="50" charset="-128"/>
                <a:ea typeface="ＭＳ Ｐゴシック" panose="020B0600070205080204" pitchFamily="50" charset="-128"/>
              </a:rPr>
              <a:t>Task</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Robot</a:t>
            </a:r>
            <a:r>
              <a:rPr lang="ja-JP" altLang="en-US" dirty="0">
                <a:latin typeface="ＭＳ Ｐゴシック" panose="020B0600070205080204" pitchFamily="50" charset="-128"/>
                <a:ea typeface="ＭＳ Ｐゴシック" panose="020B0600070205080204" pitchFamily="50" charset="-128"/>
              </a:rPr>
              <a:t>読み込み</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を出力する">
            <a:extLst>
              <a:ext uri="{FF2B5EF4-FFF2-40B4-BE49-F238E27FC236}">
                <a16:creationId xmlns:a16="http://schemas.microsoft.com/office/drawing/2014/main" id="{6B42F902-2E8D-4ED7-B9DF-4287E637C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1" y="1964935"/>
            <a:ext cx="1580401" cy="1024791"/>
          </a:xfrm>
          <a:prstGeom prst="rect">
            <a:avLst/>
          </a:prstGeom>
          <a:noFill/>
          <a:extLst>
            <a:ext uri="{909E8E84-426E-40DD-AFC4-6F175D3DCCD1}">
              <a14:hiddenFill xmlns:a14="http://schemas.microsoft.com/office/drawing/2010/main">
                <a:solidFill>
                  <a:srgbClr val="FFFFFF"/>
                </a:solidFill>
              </a14:hiddenFill>
            </a:ext>
          </a:extLst>
        </p:spPr>
      </p:pic>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242584" cy="369332"/>
          </a:xfrm>
          <a:prstGeom prst="rect">
            <a:avLst/>
          </a:prstGeom>
          <a:noFill/>
        </p:spPr>
        <p:txBody>
          <a:bodyPr wrap="none" rtlCol="0">
            <a:spAutoFit/>
          </a:bodyPr>
          <a:lstStyle/>
          <a:p>
            <a:r>
              <a:rPr kumimoji="1" lang="en-US" altLang="ja-JP" dirty="0" err="1"/>
              <a:t>Map.config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sp>
        <p:nvSpPr>
          <p:cNvPr id="96" name="テキスト ボックス 95">
            <a:extLst>
              <a:ext uri="{FF2B5EF4-FFF2-40B4-BE49-F238E27FC236}">
                <a16:creationId xmlns:a16="http://schemas.microsoft.com/office/drawing/2014/main" id="{FB4FE408-8ABC-4D4A-AEE0-5227810DB81C}"/>
              </a:ext>
            </a:extLst>
          </p:cNvPr>
          <p:cNvSpPr txBox="1"/>
          <p:nvPr/>
        </p:nvSpPr>
        <p:spPr>
          <a:xfrm>
            <a:off x="814991" y="1314216"/>
            <a:ext cx="1579278" cy="523220"/>
          </a:xfrm>
          <a:prstGeom prst="rect">
            <a:avLst/>
          </a:prstGeom>
          <a:noFill/>
        </p:spPr>
        <p:txBody>
          <a:bodyPr wrap="none" rtlCol="0">
            <a:spAutoFit/>
          </a:bodyPr>
          <a:lstStyle/>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作業時間に対する</a:t>
            </a:r>
            <a:endParaRPr kumimoji="1" lang="en-US" altLang="ja-JP" sz="14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故障確率変化</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7832</TotalTime>
  <Words>2360</Words>
  <Application>Microsoft Office PowerPoint</Application>
  <PresentationFormat>画面に合わせる (4:3)</PresentationFormat>
  <Paragraphs>797</Paragraphs>
  <Slides>37</Slides>
  <Notes>0</Notes>
  <HiddenSlides>0</HiddenSlides>
  <MMClips>6</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37</vt:i4>
      </vt:variant>
    </vt:vector>
  </HeadingPairs>
  <TitlesOfParts>
    <vt:vector size="47" baseType="lpstr">
      <vt:lpstr>Aptos</vt:lpstr>
      <vt:lpstr>Aptos Display</vt:lpstr>
      <vt:lpstr>MS PGothic</vt:lpstr>
      <vt:lpstr>MS PGothic</vt:lpstr>
      <vt:lpstr>游ゴシック</vt:lpstr>
      <vt:lpstr>Arial</vt:lpstr>
      <vt:lpstr>Roboto</vt:lpstr>
      <vt:lpstr>Times New Roman</vt:lpstr>
      <vt:lpstr>Wingdings</vt:lpstr>
      <vt:lpstr>Office テーマ</vt:lpstr>
      <vt:lpstr>PowerPoint プレゼンテーション</vt:lpstr>
      <vt:lpstr>問題設定</vt:lpstr>
      <vt:lpstr>シミュレーションのイメージ</vt:lpstr>
      <vt:lpstr>2024 – 11月時点</vt:lpstr>
      <vt:lpstr>フレームワークの全体像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多目的最適化で得られた 配分プラン</vt:lpstr>
      <vt:lpstr>故障が起こるシナリオで タスクアロケーション（最適化前）</vt:lpstr>
      <vt:lpstr>故障が起こるシナリオで タスクアロケーション（最適化後）</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60</cp:revision>
  <dcterms:created xsi:type="dcterms:W3CDTF">2024-10-15T00:11:02Z</dcterms:created>
  <dcterms:modified xsi:type="dcterms:W3CDTF">2025-04-07T12:05:41Z</dcterms:modified>
</cp:coreProperties>
</file>